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Average" pitchFamily="2" charset="77"/>
      <p:regular r:id="rId40"/>
    </p:embeddedFont>
    <p:embeddedFont>
      <p:font typeface="Nunito" pitchFamily="2" charset="77"/>
      <p:regular r:id="rId41"/>
      <p:bold r:id="rId42"/>
      <p:italic r:id="rId43"/>
      <p:boldItalic r:id="rId44"/>
    </p:embeddedFont>
    <p:embeddedFont>
      <p:font typeface="Oswald" pitchFamily="2" charset="77"/>
      <p:regular r:id="rId45"/>
      <p:bold r:id="rId46"/>
    </p:embeddedFont>
    <p:embeddedFont>
      <p:font typeface="Roboto" panose="02000000000000000000" pitchFamily="2" charset="0"/>
      <p:regular r:id="rId47"/>
      <p:bold r:id="rId48"/>
      <p:italic r:id="rId49"/>
      <p:boldItalic r:id="rId50"/>
    </p:embeddedFont>
    <p:embeddedFont>
      <p:font typeface="Source Code Pro" panose="020B0509030403020204" pitchFamily="49"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7AB69-74BC-413F-A66F-8073308CAAD5}">
  <a:tblStyle styleId="{0A27AB69-74BC-413F-A66F-8073308CAA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p:cViewPr varScale="1">
        <p:scale>
          <a:sx n="150" d="100"/>
          <a:sy n="150" d="100"/>
        </p:scale>
        <p:origin x="544"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ournals.plos.org/ploscompbiol/article?id=10.1371/journal.pcbi.101128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7c6339ecc7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7c6339ecc7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7c6339ecc7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7c6339ecc7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9dbdcbddde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9dbdcbddd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7c6339ecc7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7c6339ecc7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9dbdcbddde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9dbdcbddd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8920b44a35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8920b44a3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a:solidFill>
                  <a:srgbClr val="494E52"/>
                </a:solidFill>
                <a:highlight>
                  <a:srgbClr val="FFFFFF"/>
                </a:highlight>
                <a:latin typeface="Roboto"/>
                <a:ea typeface="Roboto"/>
                <a:cs typeface="Roboto"/>
                <a:sym typeface="Roboto"/>
              </a:rPr>
              <a:t>Unfortunately, because it is mathematically impossible to avoid losing information when mapping data from high to low dimensions, these algorithms inevitably lose some aspect of the data, either by distortion or ommision, when plotting it in lower dimensions. This limitation makes the figures generated by these methods easy to misinterpret. Because of this, dimensionality reduction algorithms, especially t-SNE and UMAP, are facing </a:t>
            </a:r>
            <a:r>
              <a:rPr lang="en-GB" sz="1350">
                <a:solidFill>
                  <a:srgbClr val="52ADC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new scrutiny</a:t>
            </a:r>
            <a:r>
              <a:rPr lang="en-GB" sz="1350">
                <a:solidFill>
                  <a:srgbClr val="494E52"/>
                </a:solidFill>
                <a:highlight>
                  <a:srgbClr val="FFFFFF"/>
                </a:highlight>
                <a:latin typeface="Roboto"/>
                <a:ea typeface="Roboto"/>
                <a:cs typeface="Roboto"/>
                <a:sym typeface="Roboto"/>
              </a:rPr>
              <a:t> by those who argue that nonlinear dimension reduction algorithms distort the data so heavily that their output is at best useless and at worst harmful. On the other hand, proponents of these methods argue that although distortion is inevitable, these methods can and do reveal aspects of the data’s structure that would be difficult to convey by other means.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8920b44a35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8920b44a35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920b44a3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920b44a3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a:solidFill>
                  <a:srgbClr val="494E52"/>
                </a:solidFill>
                <a:highlight>
                  <a:srgbClr val="FFFFFF"/>
                </a:highlight>
                <a:latin typeface="Roboto"/>
                <a:ea typeface="Roboto"/>
                <a:cs typeface="Roboto"/>
                <a:sym typeface="Roboto"/>
              </a:rPr>
              <a:t>Specifically, for dimensionality reduction plots, the statements one might draw from them about the data may be wrong. Said differently, dimensionality reduction plots help users draw </a:t>
            </a:r>
            <a:r>
              <a:rPr lang="en-GB" sz="1350" i="1">
                <a:solidFill>
                  <a:srgbClr val="494E52"/>
                </a:solidFill>
                <a:latin typeface="Roboto"/>
                <a:ea typeface="Roboto"/>
                <a:cs typeface="Roboto"/>
                <a:sym typeface="Roboto"/>
              </a:rPr>
              <a:t>uncertain inferences</a:t>
            </a:r>
            <a:r>
              <a:rPr lang="en-GB" sz="1350">
                <a:solidFill>
                  <a:srgbClr val="494E52"/>
                </a:solidFill>
                <a:highlight>
                  <a:srgbClr val="FFFFFF"/>
                </a:highlight>
                <a:latin typeface="Roboto"/>
                <a:ea typeface="Roboto"/>
                <a:cs typeface="Roboto"/>
                <a:sym typeface="Roboto"/>
              </a:rPr>
              <a:t> about the structure of the data whereas there is no uncertainty in a traditional data visualization.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9dbdcbddd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9dbdcbddd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9dcbabe91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9dcbabe91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9dbdcbddd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9dbdcbddd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9dcbabe919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9dcbabe91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9dcbabe9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9dcbabe9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9dcbabe91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9dcbabe91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9dcbabe919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9dcbabe91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9dcbabe91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9dcbabe91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9dcbabe919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9dcbabe91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9dbdcbdd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9dbdcbdd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9dcbabe919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9dcbabe91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9dcbabe919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9dcbabe91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9dcbabe919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9dcbabe91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9dbdcbddd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9dbdcbddd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9dcbabe919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9dcbabe91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9dbdcbddd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9dbdcbddd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9dcbabe919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9dcbabe91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9dcbabe919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9dcbabe91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9dbdcbddd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9dbdcbdd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9dcbabe919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9dcbabe919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9dcbabe919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9dcbabe919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7eb1a2a05c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7eb1a2a05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7c6339ecc7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7c6339ecc7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818bf984f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818bf984f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7c6339ecc7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7c6339ecc7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7c6339ecc7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7c6339ecc7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818bf984f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818bf984f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7c6339ecc7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7c6339ecc7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mbernste.github.io/posts/dim_redu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eksforgeeks.org/machine-learning/clustering-distance-measure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geeksforgeeks.org/machine-learning/k-means-clustering-introduction/" TargetMode="External"/><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www.linkedin.com/pulse/hierarchical-clustering-comprehensive-guide-understanding-massimo-re-r73g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geeksforgeeks.org/data-analysis/principal-component-analysis-pca/" TargetMode="External"/><Relationship Id="rId3" Type="http://schemas.openxmlformats.org/officeDocument/2006/relationships/hyperlink" Target="https://www.geeksforgeeks.org/machine-learning/clustering-distance-measures/" TargetMode="External"/><Relationship Id="rId7" Type="http://schemas.openxmlformats.org/officeDocument/2006/relationships/hyperlink" Target="https://www.geeksforgeeks.org/machine-learning/dimensionality-reductio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geeksforgeeks.org/machine-learning/agglomerative-methods-in-machine-learning/" TargetMode="External"/><Relationship Id="rId5" Type="http://schemas.openxmlformats.org/officeDocument/2006/relationships/hyperlink" Target="https://www.geeksforgeeks.org/machine-learning/k-means-clustering-introduction/" TargetMode="External"/><Relationship Id="rId4" Type="http://schemas.openxmlformats.org/officeDocument/2006/relationships/hyperlink" Target="https://www.geeksforgeeks.org/machine-learning/clustering-in-machine-learn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ocs.gdc.cancer.gov/Data_Portal/Users_Guide/gene_expression_cluste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geeksforgeeks.org/machine-learning/dimensionality-redu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Introduction to Machine Learning</a:t>
            </a:r>
            <a:endParaRPr/>
          </a:p>
          <a:p>
            <a:pPr marL="0" lvl="0" indent="0" algn="ctr" rtl="0">
              <a:spcBef>
                <a:spcPts val="0"/>
              </a:spcBef>
              <a:spcAft>
                <a:spcPts val="0"/>
              </a:spcAft>
              <a:buNone/>
            </a:pPr>
            <a:r>
              <a:rPr lang="en-GB" sz="3600"/>
              <a:t>Session 3</a:t>
            </a:r>
            <a:endParaRPr sz="3600"/>
          </a:p>
        </p:txBody>
      </p:sp>
      <p:sp>
        <p:nvSpPr>
          <p:cNvPr id="60" name="Google Shape;60;p13"/>
          <p:cNvSpPr txBox="1"/>
          <p:nvPr/>
        </p:nvSpPr>
        <p:spPr>
          <a:xfrm>
            <a:off x="512700" y="3501475"/>
            <a:ext cx="8374800" cy="1267200"/>
          </a:xfrm>
          <a:prstGeom prst="rect">
            <a:avLst/>
          </a:prstGeom>
          <a:noFill/>
          <a:ln>
            <a:noFill/>
          </a:ln>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sz="2100">
                <a:solidFill>
                  <a:srgbClr val="CACACA"/>
                </a:solidFill>
                <a:latin typeface="Average"/>
                <a:ea typeface="Average"/>
                <a:cs typeface="Average"/>
                <a:sym typeface="Average"/>
              </a:rPr>
              <a:t>For TUM PhD students</a:t>
            </a:r>
            <a:endParaRPr sz="2100">
              <a:solidFill>
                <a:srgbClr val="CACACA"/>
              </a:solidFill>
              <a:latin typeface="Average"/>
              <a:ea typeface="Average"/>
              <a:cs typeface="Average"/>
              <a:sym typeface="Average"/>
            </a:endParaRPr>
          </a:p>
          <a:p>
            <a:pPr marL="0" lvl="0" indent="0" algn="ctr" rtl="0">
              <a:spcBef>
                <a:spcPts val="0"/>
              </a:spcBef>
              <a:spcAft>
                <a:spcPts val="0"/>
              </a:spcAft>
              <a:buNone/>
            </a:pPr>
            <a:endParaRPr sz="2100">
              <a:solidFill>
                <a:srgbClr val="CACACA"/>
              </a:solidFill>
              <a:latin typeface="Average"/>
              <a:ea typeface="Average"/>
              <a:cs typeface="Average"/>
              <a:sym typeface="Average"/>
            </a:endParaRPr>
          </a:p>
          <a:p>
            <a:pPr marL="0" lvl="0" indent="0" algn="ctr" rtl="0">
              <a:spcBef>
                <a:spcPts val="0"/>
              </a:spcBef>
              <a:spcAft>
                <a:spcPts val="0"/>
              </a:spcAft>
              <a:buNone/>
            </a:pPr>
            <a:r>
              <a:rPr lang="en-GB" sz="2100">
                <a:solidFill>
                  <a:srgbClr val="CACACA"/>
                </a:solidFill>
                <a:latin typeface="Average"/>
                <a:ea typeface="Average"/>
                <a:cs typeface="Average"/>
                <a:sym typeface="Average"/>
              </a:rPr>
              <a:t>Claudia Serrano Colome</a:t>
            </a:r>
            <a:endParaRPr sz="2100">
              <a:solidFill>
                <a:srgbClr val="CACACA"/>
              </a:solidFill>
              <a:latin typeface="Average"/>
              <a:ea typeface="Average"/>
              <a:cs typeface="Average"/>
              <a:sym typeface="Average"/>
            </a:endParaRPr>
          </a:p>
          <a:p>
            <a:pPr marL="0" lvl="0" indent="0" algn="ctr" rtl="0">
              <a:spcBef>
                <a:spcPts val="0"/>
              </a:spcBef>
              <a:spcAft>
                <a:spcPts val="0"/>
              </a:spcAft>
              <a:buNone/>
            </a:pPr>
            <a:r>
              <a:rPr lang="en-GB" sz="2100">
                <a:solidFill>
                  <a:srgbClr val="CACACA"/>
                </a:solidFill>
                <a:latin typeface="Average"/>
                <a:ea typeface="Average"/>
                <a:cs typeface="Average"/>
                <a:sym typeface="Average"/>
              </a:rPr>
              <a:t>claudiaserranocolome@gmail.com</a:t>
            </a:r>
            <a:endParaRPr sz="2100">
              <a:solidFill>
                <a:srgbClr val="CACACA"/>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311700" y="1152475"/>
            <a:ext cx="8520600" cy="254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Linear approach</a:t>
            </a:r>
            <a:endParaRPr/>
          </a:p>
          <a:p>
            <a:pPr marL="457200" lvl="0" indent="-342900" algn="l" rtl="0">
              <a:spcBef>
                <a:spcPts val="0"/>
              </a:spcBef>
              <a:spcAft>
                <a:spcPts val="0"/>
              </a:spcAft>
              <a:buSzPts val="1800"/>
              <a:buChar char="●"/>
            </a:pPr>
            <a:r>
              <a:rPr lang="en-GB"/>
              <a:t>Principal Component Analysis (PCA)</a:t>
            </a:r>
            <a:endParaRPr/>
          </a:p>
          <a:p>
            <a:pPr marL="0" lvl="0" indent="0" algn="l" rtl="0">
              <a:spcBef>
                <a:spcPts val="0"/>
              </a:spcBef>
              <a:spcAft>
                <a:spcPts val="0"/>
              </a:spcAft>
              <a:buNone/>
            </a:pPr>
            <a:endParaRPr/>
          </a:p>
          <a:p>
            <a:pPr marL="0" lvl="0" indent="0" algn="l" rtl="0">
              <a:spcBef>
                <a:spcPts val="0"/>
              </a:spcBef>
              <a:spcAft>
                <a:spcPts val="0"/>
              </a:spcAft>
              <a:buNone/>
            </a:pPr>
            <a:r>
              <a:rPr lang="en-GB"/>
              <a:t>Non-linear approaches</a:t>
            </a:r>
            <a:endParaRPr/>
          </a:p>
          <a:p>
            <a:pPr marL="457200" lvl="0" indent="-342900" algn="l" rtl="0">
              <a:spcBef>
                <a:spcPts val="0"/>
              </a:spcBef>
              <a:spcAft>
                <a:spcPts val="0"/>
              </a:spcAft>
              <a:buSzPts val="1800"/>
              <a:buChar char="●"/>
            </a:pPr>
            <a:r>
              <a:rPr lang="en-GB"/>
              <a:t>t-SNE</a:t>
            </a:r>
            <a:endParaRPr/>
          </a:p>
          <a:p>
            <a:pPr marL="457200" lvl="0" indent="-342900" algn="l" rtl="0">
              <a:spcBef>
                <a:spcPts val="0"/>
              </a:spcBef>
              <a:spcAft>
                <a:spcPts val="0"/>
              </a:spcAft>
              <a:buSzPts val="1800"/>
              <a:buChar char="●"/>
            </a:pPr>
            <a:r>
              <a:rPr lang="en-GB"/>
              <a:t>UMAP</a:t>
            </a:r>
            <a:endParaRPr/>
          </a:p>
          <a:p>
            <a:pPr marL="0" lvl="0" indent="0" algn="l" rtl="0">
              <a:spcBef>
                <a:spcPts val="1200"/>
              </a:spcBef>
              <a:spcAft>
                <a:spcPts val="1200"/>
              </a:spcAft>
              <a:buNone/>
            </a:pPr>
            <a:endParaRPr/>
          </a:p>
        </p:txBody>
      </p:sp>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Common Algorithms for Dimensionality Reduction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body" idx="1"/>
          </p:nvPr>
        </p:nvSpPr>
        <p:spPr>
          <a:xfrm>
            <a:off x="311700" y="1152475"/>
            <a:ext cx="8520600" cy="20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Uses linear algebra to transform data into new features called principal components.</a:t>
            </a:r>
            <a:endParaRPr/>
          </a:p>
          <a:p>
            <a:pPr marL="0" lvl="0" indent="0" algn="l" rtl="0">
              <a:spcBef>
                <a:spcPts val="0"/>
              </a:spcBef>
              <a:spcAft>
                <a:spcPts val="0"/>
              </a:spcAft>
              <a:buNone/>
            </a:pPr>
            <a:r>
              <a:rPr lang="en-GB"/>
              <a:t>It finds these calculating eigenvectors (directions) and eigenvalues (importance) from the covariance matrix.</a:t>
            </a:r>
            <a:endParaRPr/>
          </a:p>
          <a:p>
            <a:pPr marL="0" lvl="0" indent="0" algn="l" rtl="0">
              <a:spcBef>
                <a:spcPts val="0"/>
              </a:spcBef>
              <a:spcAft>
                <a:spcPts val="0"/>
              </a:spcAft>
              <a:buNone/>
            </a:pPr>
            <a:endParaRPr/>
          </a:p>
          <a:p>
            <a:pPr marL="0" lvl="0" indent="0" algn="l" rtl="0">
              <a:spcBef>
                <a:spcPts val="0"/>
              </a:spcBef>
              <a:spcAft>
                <a:spcPts val="0"/>
              </a:spcAft>
              <a:buNone/>
            </a:pPr>
            <a:r>
              <a:rPr lang="en-GB"/>
              <a:t>Intuition: find the directions where the data varies the most (useful information)</a:t>
            </a:r>
            <a:endParaRPr/>
          </a:p>
        </p:txBody>
      </p:sp>
      <p:sp>
        <p:nvSpPr>
          <p:cNvPr id="129" name="Google Shape;12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Principal Component Analysis (PCA)</a:t>
            </a:r>
            <a:endParaRPr/>
          </a:p>
        </p:txBody>
      </p:sp>
      <p:pic>
        <p:nvPicPr>
          <p:cNvPr id="130" name="Google Shape;130;p23"/>
          <p:cNvPicPr preferRelativeResize="0"/>
          <p:nvPr/>
        </p:nvPicPr>
        <p:blipFill rotWithShape="1">
          <a:blip r:embed="rId3">
            <a:alphaModFix/>
          </a:blip>
          <a:srcRect t="9993" b="5461"/>
          <a:stretch/>
        </p:blipFill>
        <p:spPr>
          <a:xfrm>
            <a:off x="2258650" y="2966875"/>
            <a:ext cx="4626700" cy="195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Principal Component Analysis (PCA)</a:t>
            </a:r>
            <a:endParaRPr/>
          </a:p>
        </p:txBody>
      </p:sp>
      <p:pic>
        <p:nvPicPr>
          <p:cNvPr id="136" name="Google Shape;136;p24"/>
          <p:cNvPicPr preferRelativeResize="0"/>
          <p:nvPr/>
        </p:nvPicPr>
        <p:blipFill rotWithShape="1">
          <a:blip r:embed="rId3">
            <a:alphaModFix/>
          </a:blip>
          <a:srcRect t="9993" b="5461"/>
          <a:stretch/>
        </p:blipFill>
        <p:spPr>
          <a:xfrm>
            <a:off x="4085950" y="1593788"/>
            <a:ext cx="4626700" cy="1955925"/>
          </a:xfrm>
          <a:prstGeom prst="rect">
            <a:avLst/>
          </a:prstGeom>
          <a:noFill/>
          <a:ln>
            <a:noFill/>
          </a:ln>
        </p:spPr>
      </p:pic>
      <p:pic>
        <p:nvPicPr>
          <p:cNvPr id="137" name="Google Shape;137;p24"/>
          <p:cNvPicPr preferRelativeResize="0"/>
          <p:nvPr/>
        </p:nvPicPr>
        <p:blipFill>
          <a:blip r:embed="rId4">
            <a:alphaModFix/>
          </a:blip>
          <a:stretch>
            <a:fillRect/>
          </a:stretch>
        </p:blipFill>
        <p:spPr>
          <a:xfrm>
            <a:off x="123575" y="1638050"/>
            <a:ext cx="3706050" cy="1867425"/>
          </a:xfrm>
          <a:prstGeom prst="rect">
            <a:avLst/>
          </a:prstGeom>
          <a:noFill/>
          <a:ln>
            <a:noFill/>
          </a:ln>
        </p:spPr>
      </p:pic>
      <p:sp>
        <p:nvSpPr>
          <p:cNvPr id="138" name="Google Shape;138;p24"/>
          <p:cNvSpPr txBox="1"/>
          <p:nvPr/>
        </p:nvSpPr>
        <p:spPr>
          <a:xfrm>
            <a:off x="1787550" y="3838275"/>
            <a:ext cx="5568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We can extract useful information from the pca object:</a:t>
            </a: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Source Code Pro"/>
              <a:buChar char="-"/>
            </a:pPr>
            <a:r>
              <a:rPr lang="en-GB" sz="1800">
                <a:solidFill>
                  <a:schemeClr val="accent3"/>
                </a:solidFill>
                <a:latin typeface="Source Code Pro"/>
                <a:ea typeface="Source Code Pro"/>
                <a:cs typeface="Source Code Pro"/>
                <a:sym typeface="Source Code Pro"/>
              </a:rPr>
              <a:t>pca.components_</a:t>
            </a:r>
            <a:endParaRPr sz="1800">
              <a:solidFill>
                <a:schemeClr val="accent3"/>
              </a:solidFill>
              <a:latin typeface="Source Code Pro"/>
              <a:ea typeface="Source Code Pro"/>
              <a:cs typeface="Source Code Pro"/>
              <a:sym typeface="Source Code Pro"/>
            </a:endParaRPr>
          </a:p>
          <a:p>
            <a:pPr marL="457200" lvl="0" indent="-342900" algn="l" rtl="0">
              <a:spcBef>
                <a:spcPts val="0"/>
              </a:spcBef>
              <a:spcAft>
                <a:spcPts val="0"/>
              </a:spcAft>
              <a:buClr>
                <a:schemeClr val="accent3"/>
              </a:buClr>
              <a:buSzPts val="1800"/>
              <a:buFont typeface="Source Code Pro"/>
              <a:buChar char="-"/>
            </a:pPr>
            <a:r>
              <a:rPr lang="en-GB" sz="1800">
                <a:solidFill>
                  <a:schemeClr val="accent3"/>
                </a:solidFill>
                <a:latin typeface="Source Code Pro"/>
                <a:ea typeface="Source Code Pro"/>
                <a:cs typeface="Source Code Pro"/>
                <a:sym typeface="Source Code Pro"/>
              </a:rPr>
              <a:t>pca.explained_variance_ratio_</a:t>
            </a:r>
            <a:endParaRPr sz="1800">
              <a:solidFill>
                <a:schemeClr val="accent3"/>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t-SNE and UMAP</a:t>
            </a:r>
            <a:endParaRPr/>
          </a:p>
        </p:txBody>
      </p:sp>
      <p:sp>
        <p:nvSpPr>
          <p:cNvPr id="144" name="Google Shape;144;p25"/>
          <p:cNvSpPr txBox="1">
            <a:spLocks noGrp="1"/>
          </p:cNvSpPr>
          <p:nvPr>
            <p:ph type="body" idx="1"/>
          </p:nvPr>
        </p:nvSpPr>
        <p:spPr>
          <a:xfrm>
            <a:off x="311700" y="1263725"/>
            <a:ext cx="8336400" cy="3465600"/>
          </a:xfrm>
          <a:prstGeom prst="rect">
            <a:avLst/>
          </a:prstGeom>
        </p:spPr>
        <p:txBody>
          <a:bodyPr spcFirstLastPara="1" wrap="square" lIns="91425" tIns="91425" rIns="91425" bIns="91425" anchor="t" anchorCtr="0">
            <a:normAutofit fontScale="55000" lnSpcReduction="10000"/>
          </a:bodyPr>
          <a:lstStyle/>
          <a:p>
            <a:pPr marL="0" lvl="0" indent="0" algn="l" rtl="0">
              <a:spcBef>
                <a:spcPts val="0"/>
              </a:spcBef>
              <a:spcAft>
                <a:spcPts val="0"/>
              </a:spcAft>
              <a:buNone/>
            </a:pPr>
            <a:r>
              <a:rPr lang="en-GB" sz="3300" b="1"/>
              <a:t>t-SNE: </a:t>
            </a:r>
            <a:endParaRPr sz="3300" b="1"/>
          </a:p>
          <a:p>
            <a:pPr marL="457200" lvl="0" indent="-343852" algn="l" rtl="0">
              <a:spcBef>
                <a:spcPts val="1200"/>
              </a:spcBef>
              <a:spcAft>
                <a:spcPts val="0"/>
              </a:spcAft>
              <a:buSzPct val="100000"/>
              <a:buChar char="●"/>
            </a:pPr>
            <a:r>
              <a:rPr lang="en-GB" sz="3300"/>
              <a:t>Designed to preserve the local structure of data, making them good for visualizing complex datasets. </a:t>
            </a:r>
            <a:endParaRPr sz="3300"/>
          </a:p>
          <a:p>
            <a:pPr marL="457200" lvl="0" indent="-343852" algn="l" rtl="0">
              <a:spcBef>
                <a:spcPts val="0"/>
              </a:spcBef>
              <a:spcAft>
                <a:spcPts val="0"/>
              </a:spcAft>
              <a:buSzPct val="100000"/>
              <a:buChar char="●"/>
            </a:pPr>
            <a:r>
              <a:rPr lang="en-GB" sz="3300"/>
              <a:t>It works by minimizing the divergence between two distributions: a distribution that measures pairwise similarities in the high-dimensional space and a similar distribution in the low-dimensional space.</a:t>
            </a:r>
            <a:endParaRPr sz="3300"/>
          </a:p>
          <a:p>
            <a:pPr marL="0" lvl="0" indent="0" algn="l" rtl="0">
              <a:spcBef>
                <a:spcPts val="1200"/>
              </a:spcBef>
              <a:spcAft>
                <a:spcPts val="0"/>
              </a:spcAft>
              <a:buNone/>
            </a:pPr>
            <a:r>
              <a:rPr lang="en-GB" sz="3300" b="1"/>
              <a:t>UMAP: </a:t>
            </a:r>
            <a:endParaRPr sz="3300" b="1"/>
          </a:p>
          <a:p>
            <a:pPr marL="457200" lvl="0" indent="-343852" algn="l" rtl="0">
              <a:spcBef>
                <a:spcPts val="1200"/>
              </a:spcBef>
              <a:spcAft>
                <a:spcPts val="0"/>
              </a:spcAft>
              <a:buSzPct val="100000"/>
              <a:buChar char="●"/>
            </a:pPr>
            <a:r>
              <a:rPr lang="en-GB" sz="3300"/>
              <a:t>Focus on preserving both local and global structure of the data.</a:t>
            </a:r>
            <a:endParaRPr sz="3300"/>
          </a:p>
          <a:p>
            <a:pPr marL="457200" lvl="0" indent="-343852" algn="l" rtl="0">
              <a:lnSpc>
                <a:spcPct val="100000"/>
              </a:lnSpc>
              <a:spcBef>
                <a:spcPts val="0"/>
              </a:spcBef>
              <a:spcAft>
                <a:spcPts val="0"/>
              </a:spcAft>
              <a:buSzPct val="100000"/>
              <a:buChar char="●"/>
            </a:pPr>
            <a:r>
              <a:rPr lang="en-GB" sz="3300"/>
              <a:t>It works by constructing a high-dimensional graph of the data and then optimizing a low-dimensional graph to be as structurally similar as possible.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t-SNE</a:t>
            </a:r>
            <a:endParaRPr/>
          </a:p>
        </p:txBody>
      </p:sp>
      <p:sp>
        <p:nvSpPr>
          <p:cNvPr id="150" name="Google Shape;150;p26"/>
          <p:cNvSpPr txBox="1"/>
          <p:nvPr/>
        </p:nvSpPr>
        <p:spPr>
          <a:xfrm>
            <a:off x="553700" y="2919800"/>
            <a:ext cx="8036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accent3"/>
                </a:solidFill>
                <a:latin typeface="Average"/>
                <a:ea typeface="Average"/>
                <a:cs typeface="Average"/>
                <a:sym typeface="Average"/>
              </a:rPr>
              <a:t>Perplexity: </a:t>
            </a:r>
            <a:r>
              <a:rPr lang="en-GB" sz="1800">
                <a:solidFill>
                  <a:schemeClr val="accent3"/>
                </a:solidFill>
                <a:latin typeface="Average"/>
                <a:ea typeface="Average"/>
                <a:cs typeface="Average"/>
                <a:sym typeface="Average"/>
              </a:rPr>
              <a:t>hyperparameter that controls the balance between preserving local and global data structures by setting the effective number of nearest neighbors for each data point. </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GB" sz="1800">
                <a:solidFill>
                  <a:schemeClr val="accent3"/>
                </a:solidFill>
                <a:latin typeface="Average"/>
                <a:ea typeface="Average"/>
                <a:cs typeface="Average"/>
                <a:sym typeface="Average"/>
              </a:rPr>
              <a:t>Typical values range from 5 to 50.</a:t>
            </a:r>
            <a:endParaRPr sz="1800">
              <a:solidFill>
                <a:schemeClr val="accent3"/>
              </a:solidFill>
              <a:latin typeface="Source Code Pro"/>
              <a:ea typeface="Source Code Pro"/>
              <a:cs typeface="Source Code Pro"/>
              <a:sym typeface="Source Code Pro"/>
            </a:endParaRPr>
          </a:p>
        </p:txBody>
      </p:sp>
      <p:pic>
        <p:nvPicPr>
          <p:cNvPr id="151" name="Google Shape;151;p26"/>
          <p:cNvPicPr preferRelativeResize="0"/>
          <p:nvPr/>
        </p:nvPicPr>
        <p:blipFill>
          <a:blip r:embed="rId3">
            <a:alphaModFix/>
          </a:blip>
          <a:stretch>
            <a:fillRect/>
          </a:stretch>
        </p:blipFill>
        <p:spPr>
          <a:xfrm>
            <a:off x="553700" y="1303601"/>
            <a:ext cx="8036600" cy="1268150"/>
          </a:xfrm>
          <a:prstGeom prst="rect">
            <a:avLst/>
          </a:prstGeom>
          <a:noFill/>
          <a:ln>
            <a:noFill/>
          </a:ln>
        </p:spPr>
      </p:pic>
      <p:sp>
        <p:nvSpPr>
          <p:cNvPr id="152" name="Google Shape;152;p26"/>
          <p:cNvSpPr txBox="1"/>
          <p:nvPr/>
        </p:nvSpPr>
        <p:spPr>
          <a:xfrm>
            <a:off x="4206300" y="194125"/>
            <a:ext cx="4626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t-distributed Stochastic Neighbor Embedding</a:t>
            </a:r>
            <a:endParaRPr sz="1800">
              <a:solidFill>
                <a:schemeClr val="accent3"/>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PCA vs t-SNE vs UMAP</a:t>
            </a:r>
            <a:endParaRPr/>
          </a:p>
        </p:txBody>
      </p:sp>
      <p:pic>
        <p:nvPicPr>
          <p:cNvPr id="158" name="Google Shape;158;p27"/>
          <p:cNvPicPr preferRelativeResize="0"/>
          <p:nvPr/>
        </p:nvPicPr>
        <p:blipFill>
          <a:blip r:embed="rId3">
            <a:alphaModFix/>
          </a:blip>
          <a:stretch>
            <a:fillRect/>
          </a:stretch>
        </p:blipFill>
        <p:spPr>
          <a:xfrm>
            <a:off x="152400" y="1170125"/>
            <a:ext cx="8839204" cy="2947840"/>
          </a:xfrm>
          <a:prstGeom prst="rect">
            <a:avLst/>
          </a:prstGeom>
          <a:noFill/>
          <a:ln>
            <a:noFill/>
          </a:ln>
        </p:spPr>
      </p:pic>
      <p:sp>
        <p:nvSpPr>
          <p:cNvPr id="159" name="Google Shape;159;p27"/>
          <p:cNvSpPr txBox="1"/>
          <p:nvPr/>
        </p:nvSpPr>
        <p:spPr>
          <a:xfrm>
            <a:off x="81150" y="4597025"/>
            <a:ext cx="5558400" cy="572700"/>
          </a:xfrm>
          <a:prstGeom prst="rect">
            <a:avLst/>
          </a:prstGeom>
          <a:noFill/>
          <a:ln>
            <a:noFill/>
          </a:ln>
        </p:spPr>
        <p:txBody>
          <a:bodyPr spcFirstLastPara="1" wrap="square" lIns="91425" tIns="91425" rIns="91425" bIns="91425" anchor="t" anchorCtr="0">
            <a:normAutofit lnSpcReduction="20000"/>
          </a:bodyPr>
          <a:lstStyle/>
          <a:p>
            <a:pPr marL="0" lvl="0" indent="0" algn="l" rtl="0">
              <a:lnSpc>
                <a:spcPct val="115000"/>
              </a:lnSpc>
              <a:spcBef>
                <a:spcPts val="0"/>
              </a:spcBef>
              <a:spcAft>
                <a:spcPts val="1200"/>
              </a:spcAft>
              <a:buNone/>
            </a:pPr>
            <a:r>
              <a:rPr lang="en-GB" sz="1700">
                <a:solidFill>
                  <a:srgbClr val="CACACA"/>
                </a:solidFill>
                <a:latin typeface="Average"/>
                <a:ea typeface="Average"/>
                <a:cs typeface="Average"/>
                <a:sym typeface="Average"/>
              </a:rPr>
              <a:t>Source</a:t>
            </a:r>
            <a:r>
              <a:rPr lang="en-GB" sz="1500">
                <a:solidFill>
                  <a:srgbClr val="CACACA"/>
                </a:solidFill>
                <a:latin typeface="Average"/>
                <a:ea typeface="Average"/>
                <a:cs typeface="Average"/>
                <a:sym typeface="Average"/>
              </a:rPr>
              <a:t>:</a:t>
            </a:r>
            <a:r>
              <a:rPr lang="en-GB" sz="2642">
                <a:solidFill>
                  <a:srgbClr val="CACACA"/>
                </a:solidFill>
                <a:latin typeface="Average"/>
                <a:ea typeface="Average"/>
                <a:cs typeface="Average"/>
                <a:sym typeface="Average"/>
              </a:rPr>
              <a:t> </a:t>
            </a:r>
            <a:r>
              <a:rPr lang="en-GB" sz="1100" u="sng">
                <a:solidFill>
                  <a:schemeClr val="hlink"/>
                </a:solidFill>
                <a:hlinkClick r:id="rId4"/>
              </a:rPr>
              <a:t>https://mbernste.github.io/posts/dim_reduc/</a:t>
            </a:r>
            <a:endParaRPr sz="1800">
              <a:solidFill>
                <a:srgbClr val="CACACA"/>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Important considerations</a:t>
            </a:r>
            <a:endParaRPr/>
          </a:p>
        </p:txBody>
      </p:sp>
      <p:sp>
        <p:nvSpPr>
          <p:cNvPr id="165" name="Google Shape;165;p28"/>
          <p:cNvSpPr txBox="1">
            <a:spLocks noGrp="1"/>
          </p:cNvSpPr>
          <p:nvPr>
            <p:ph type="body" idx="1"/>
          </p:nvPr>
        </p:nvSpPr>
        <p:spPr>
          <a:xfrm>
            <a:off x="311700" y="1263725"/>
            <a:ext cx="8336400" cy="1961700"/>
          </a:xfrm>
          <a:prstGeom prst="rect">
            <a:avLst/>
          </a:prstGeom>
        </p:spPr>
        <p:txBody>
          <a:bodyPr spcFirstLastPara="1" wrap="square" lIns="91425" tIns="91425" rIns="91425" bIns="91425" anchor="t" anchorCtr="0">
            <a:normAutofit/>
          </a:bodyPr>
          <a:lstStyle/>
          <a:p>
            <a:pPr marL="0" lvl="0" indent="0" algn="l" rtl="0">
              <a:lnSpc>
                <a:spcPct val="100000"/>
              </a:lnSpc>
              <a:spcBef>
                <a:spcPts val="1700"/>
              </a:spcBef>
              <a:spcAft>
                <a:spcPts val="0"/>
              </a:spcAft>
              <a:buNone/>
            </a:pPr>
            <a:r>
              <a:rPr lang="en-GB"/>
              <a:t>When applying dimensionality reduction, we inevitably lose information.</a:t>
            </a:r>
            <a:endParaRPr/>
          </a:p>
          <a:p>
            <a:pPr marL="0" lvl="0" indent="0" algn="l" rtl="0">
              <a:lnSpc>
                <a:spcPct val="100000"/>
              </a:lnSpc>
              <a:spcBef>
                <a:spcPts val="1700"/>
              </a:spcBef>
              <a:spcAft>
                <a:spcPts val="0"/>
              </a:spcAft>
              <a:buNone/>
            </a:pPr>
            <a:r>
              <a:rPr lang="en-GB"/>
              <a:t>One important loss: distances.</a:t>
            </a:r>
            <a:endParaRPr/>
          </a:p>
          <a:p>
            <a:pPr marL="0" lvl="0" indent="0" algn="l" rtl="0">
              <a:lnSpc>
                <a:spcPct val="100000"/>
              </a:lnSpc>
              <a:spcBef>
                <a:spcPts val="1700"/>
              </a:spcBef>
              <a:spcAft>
                <a:spcPts val="0"/>
              </a:spcAft>
              <a:buNone/>
            </a:pPr>
            <a:r>
              <a:rPr lang="en-GB"/>
              <a:t>It is not possible to compress data down to a lower dimension and preserve all relative pairwise distances. </a:t>
            </a:r>
            <a:endParaRPr/>
          </a:p>
        </p:txBody>
      </p:sp>
      <p:pic>
        <p:nvPicPr>
          <p:cNvPr id="166" name="Google Shape;166;p28"/>
          <p:cNvPicPr preferRelativeResize="0"/>
          <p:nvPr/>
        </p:nvPicPr>
        <p:blipFill>
          <a:blip r:embed="rId3">
            <a:alphaModFix/>
          </a:blip>
          <a:stretch>
            <a:fillRect/>
          </a:stretch>
        </p:blipFill>
        <p:spPr>
          <a:xfrm>
            <a:off x="2305799" y="3225425"/>
            <a:ext cx="4532398" cy="1445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Important considerations</a:t>
            </a:r>
            <a:endParaRPr/>
          </a:p>
        </p:txBody>
      </p:sp>
      <p:sp>
        <p:nvSpPr>
          <p:cNvPr id="172" name="Google Shape;172;p29"/>
          <p:cNvSpPr txBox="1">
            <a:spLocks noGrp="1"/>
          </p:cNvSpPr>
          <p:nvPr>
            <p:ph type="body" idx="1"/>
          </p:nvPr>
        </p:nvSpPr>
        <p:spPr>
          <a:xfrm>
            <a:off x="311693" y="1107725"/>
            <a:ext cx="7931100" cy="1136700"/>
          </a:xfrm>
          <a:prstGeom prst="rect">
            <a:avLst/>
          </a:prstGeom>
        </p:spPr>
        <p:txBody>
          <a:bodyPr spcFirstLastPara="1" wrap="square" lIns="91425" tIns="91425" rIns="91425" bIns="91425" anchor="t" anchorCtr="0">
            <a:noAutofit/>
          </a:bodyPr>
          <a:lstStyle/>
          <a:p>
            <a:pPr marL="0" lvl="0" indent="0" algn="l" rtl="0">
              <a:lnSpc>
                <a:spcPct val="100000"/>
              </a:lnSpc>
              <a:spcBef>
                <a:spcPts val="1700"/>
              </a:spcBef>
              <a:spcAft>
                <a:spcPts val="0"/>
              </a:spcAft>
              <a:buNone/>
            </a:pPr>
            <a:r>
              <a:rPr lang="en-GB" dirty="0"/>
              <a:t>Differences between classical plotting of the data and dimensionality reduction:</a:t>
            </a:r>
            <a:endParaRPr dirty="0"/>
          </a:p>
          <a:p>
            <a:pPr marL="0" lvl="0" indent="457200" algn="l" rtl="0">
              <a:lnSpc>
                <a:spcPct val="100000"/>
              </a:lnSpc>
              <a:spcBef>
                <a:spcPts val="1700"/>
              </a:spcBef>
              <a:spcAft>
                <a:spcPts val="0"/>
              </a:spcAft>
              <a:buNone/>
            </a:pPr>
            <a:r>
              <a:rPr lang="en-GB" dirty="0"/>
              <a:t> 	Correct statements			Possibly incorrect statements</a:t>
            </a:r>
            <a:endParaRPr dirty="0"/>
          </a:p>
        </p:txBody>
      </p:sp>
      <p:pic>
        <p:nvPicPr>
          <p:cNvPr id="173" name="Google Shape;173;p29"/>
          <p:cNvPicPr preferRelativeResize="0"/>
          <p:nvPr/>
        </p:nvPicPr>
        <p:blipFill>
          <a:blip r:embed="rId3">
            <a:alphaModFix/>
          </a:blip>
          <a:stretch>
            <a:fillRect/>
          </a:stretch>
        </p:blipFill>
        <p:spPr>
          <a:xfrm>
            <a:off x="311693" y="2310425"/>
            <a:ext cx="4380109" cy="2594273"/>
          </a:xfrm>
          <a:prstGeom prst="rect">
            <a:avLst/>
          </a:prstGeom>
          <a:noFill/>
          <a:ln>
            <a:noFill/>
          </a:ln>
        </p:spPr>
      </p:pic>
      <p:pic>
        <p:nvPicPr>
          <p:cNvPr id="174" name="Google Shape;174;p29"/>
          <p:cNvPicPr preferRelativeResize="0"/>
          <p:nvPr/>
        </p:nvPicPr>
        <p:blipFill>
          <a:blip r:embed="rId4">
            <a:alphaModFix/>
          </a:blip>
          <a:stretch>
            <a:fillRect/>
          </a:stretch>
        </p:blipFill>
        <p:spPr>
          <a:xfrm>
            <a:off x="5052568" y="2244425"/>
            <a:ext cx="3474028" cy="2434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Breast Cancer Dataset</a:t>
            </a:r>
            <a:endParaRPr/>
          </a:p>
        </p:txBody>
      </p:sp>
      <p:sp>
        <p:nvSpPr>
          <p:cNvPr id="180" name="Google Shape;180;p30"/>
          <p:cNvSpPr txBox="1">
            <a:spLocks noGrp="1"/>
          </p:cNvSpPr>
          <p:nvPr>
            <p:ph type="body" idx="1"/>
          </p:nvPr>
        </p:nvSpPr>
        <p:spPr>
          <a:xfrm>
            <a:off x="4842025" y="157550"/>
            <a:ext cx="4302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https://scikit-learn.org/stable/datasets/toy_dataset.html</a:t>
            </a:r>
            <a:endParaRPr sz="1400" b="1"/>
          </a:p>
        </p:txBody>
      </p:sp>
      <p:pic>
        <p:nvPicPr>
          <p:cNvPr id="181" name="Google Shape;181;p30"/>
          <p:cNvPicPr preferRelativeResize="0"/>
          <p:nvPr/>
        </p:nvPicPr>
        <p:blipFill>
          <a:blip r:embed="rId3">
            <a:alphaModFix/>
          </a:blip>
          <a:stretch>
            <a:fillRect/>
          </a:stretch>
        </p:blipFill>
        <p:spPr>
          <a:xfrm>
            <a:off x="25" y="3218447"/>
            <a:ext cx="9143999" cy="1925052"/>
          </a:xfrm>
          <a:prstGeom prst="rect">
            <a:avLst/>
          </a:prstGeom>
          <a:noFill/>
          <a:ln>
            <a:noFill/>
          </a:ln>
        </p:spPr>
      </p:pic>
      <p:pic>
        <p:nvPicPr>
          <p:cNvPr id="182" name="Google Shape;182;p30"/>
          <p:cNvPicPr preferRelativeResize="0"/>
          <p:nvPr/>
        </p:nvPicPr>
        <p:blipFill>
          <a:blip r:embed="rId4">
            <a:alphaModFix/>
          </a:blip>
          <a:stretch>
            <a:fillRect/>
          </a:stretch>
        </p:blipFill>
        <p:spPr>
          <a:xfrm>
            <a:off x="4572000" y="887489"/>
            <a:ext cx="4396925" cy="3907137"/>
          </a:xfrm>
          <a:prstGeom prst="rect">
            <a:avLst/>
          </a:prstGeom>
          <a:noFill/>
          <a:ln>
            <a:noFill/>
          </a:ln>
        </p:spPr>
      </p:pic>
      <p:sp>
        <p:nvSpPr>
          <p:cNvPr id="183" name="Google Shape;183;p30"/>
          <p:cNvSpPr txBox="1"/>
          <p:nvPr/>
        </p:nvSpPr>
        <p:spPr>
          <a:xfrm>
            <a:off x="311700" y="1372875"/>
            <a:ext cx="3449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We are going to reuse it, ignoring the labels and keeping them only for evaluation.</a:t>
            </a:r>
            <a:endParaRPr sz="1800">
              <a:solidFill>
                <a:schemeClr val="accent3"/>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Hands 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Github</a:t>
            </a:r>
            <a:endParaRPr/>
          </a:p>
        </p:txBody>
      </p:sp>
      <p:sp>
        <p:nvSpPr>
          <p:cNvPr id="66" name="Google Shape;66;p14"/>
          <p:cNvSpPr txBox="1">
            <a:spLocks noGrp="1"/>
          </p:cNvSpPr>
          <p:nvPr>
            <p:ph type="body" idx="1"/>
          </p:nvPr>
        </p:nvSpPr>
        <p:spPr>
          <a:xfrm>
            <a:off x="2163175" y="94925"/>
            <a:ext cx="6851700" cy="85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1018"/>
              <a:buNone/>
            </a:pPr>
            <a:r>
              <a:rPr lang="en-GB" sz="1565"/>
              <a:t>Navigate to </a:t>
            </a:r>
            <a:r>
              <a:rPr lang="en-GB" sz="1380">
                <a:latin typeface="Source Code Pro"/>
                <a:ea typeface="Source Code Pro"/>
                <a:cs typeface="Source Code Pro"/>
                <a:sym typeface="Source Code Pro"/>
              </a:rPr>
              <a:t>https://github.com/cserranocolome/ml_course_intro</a:t>
            </a:r>
            <a:endParaRPr sz="1380">
              <a:latin typeface="Source Code Pro"/>
              <a:ea typeface="Source Code Pro"/>
              <a:cs typeface="Source Code Pro"/>
              <a:sym typeface="Source Code Pro"/>
            </a:endParaRPr>
          </a:p>
          <a:p>
            <a:pPr marL="0" lvl="0" indent="0" algn="l" rtl="0">
              <a:spcBef>
                <a:spcPts val="1200"/>
              </a:spcBef>
              <a:spcAft>
                <a:spcPts val="1200"/>
              </a:spcAft>
              <a:buSzPts val="1018"/>
              <a:buNone/>
            </a:pPr>
            <a:r>
              <a:rPr lang="en-GB" sz="1565"/>
              <a:t>Download the materials for the session</a:t>
            </a:r>
            <a:endParaRPr sz="1565"/>
          </a:p>
        </p:txBody>
      </p:sp>
      <p:pic>
        <p:nvPicPr>
          <p:cNvPr id="67" name="Google Shape;67;p14"/>
          <p:cNvPicPr preferRelativeResize="0"/>
          <p:nvPr/>
        </p:nvPicPr>
        <p:blipFill>
          <a:blip r:embed="rId3">
            <a:alphaModFix/>
          </a:blip>
          <a:stretch>
            <a:fillRect/>
          </a:stretch>
        </p:blipFill>
        <p:spPr>
          <a:xfrm>
            <a:off x="819825" y="1065800"/>
            <a:ext cx="7504358" cy="3906075"/>
          </a:xfrm>
          <a:prstGeom prst="rect">
            <a:avLst/>
          </a:prstGeom>
          <a:noFill/>
          <a:ln>
            <a:noFill/>
          </a:ln>
        </p:spPr>
      </p:pic>
      <p:sp>
        <p:nvSpPr>
          <p:cNvPr id="68" name="Google Shape;68;p14"/>
          <p:cNvSpPr/>
          <p:nvPr/>
        </p:nvSpPr>
        <p:spPr>
          <a:xfrm>
            <a:off x="5431925" y="2461200"/>
            <a:ext cx="653700" cy="3558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69" name="Google Shape;69;p14"/>
          <p:cNvSpPr/>
          <p:nvPr/>
        </p:nvSpPr>
        <p:spPr>
          <a:xfrm>
            <a:off x="3918300" y="3864825"/>
            <a:ext cx="2225100" cy="1923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Break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to Clustering</a:t>
            </a:r>
            <a:endParaRPr/>
          </a:p>
        </p:txBody>
      </p:sp>
      <p:sp>
        <p:nvSpPr>
          <p:cNvPr id="199" name="Google Shape;199;p33"/>
          <p:cNvSpPr txBox="1">
            <a:spLocks noGrp="1"/>
          </p:cNvSpPr>
          <p:nvPr>
            <p:ph type="body" idx="1"/>
          </p:nvPr>
        </p:nvSpPr>
        <p:spPr>
          <a:xfrm>
            <a:off x="311700" y="1152475"/>
            <a:ext cx="8520600" cy="103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Grouping data points so that those within a cluster are more similar to each other than to points in other clusters. </a:t>
            </a:r>
            <a:endParaRPr/>
          </a:p>
        </p:txBody>
      </p:sp>
      <p:cxnSp>
        <p:nvCxnSpPr>
          <p:cNvPr id="200" name="Google Shape;200;p33"/>
          <p:cNvCxnSpPr/>
          <p:nvPr/>
        </p:nvCxnSpPr>
        <p:spPr>
          <a:xfrm rot="10800000" flipH="1">
            <a:off x="932475" y="4233300"/>
            <a:ext cx="2612400" cy="14700"/>
          </a:xfrm>
          <a:prstGeom prst="straightConnector1">
            <a:avLst/>
          </a:prstGeom>
          <a:noFill/>
          <a:ln w="38100" cap="flat" cmpd="sng">
            <a:solidFill>
              <a:schemeClr val="dk2"/>
            </a:solidFill>
            <a:prstDash val="solid"/>
            <a:round/>
            <a:headEnd type="none" w="med" len="med"/>
            <a:tailEnd type="none" w="med" len="med"/>
          </a:ln>
        </p:spPr>
      </p:cxnSp>
      <p:cxnSp>
        <p:nvCxnSpPr>
          <p:cNvPr id="201" name="Google Shape;201;p33"/>
          <p:cNvCxnSpPr/>
          <p:nvPr/>
        </p:nvCxnSpPr>
        <p:spPr>
          <a:xfrm rot="10800000">
            <a:off x="932475" y="2493300"/>
            <a:ext cx="14700" cy="1754700"/>
          </a:xfrm>
          <a:prstGeom prst="straightConnector1">
            <a:avLst/>
          </a:prstGeom>
          <a:noFill/>
          <a:ln w="38100" cap="flat" cmpd="sng">
            <a:solidFill>
              <a:schemeClr val="dk2"/>
            </a:solidFill>
            <a:prstDash val="solid"/>
            <a:round/>
            <a:headEnd type="none" w="med" len="med"/>
            <a:tailEnd type="none" w="med" len="med"/>
          </a:ln>
        </p:spPr>
      </p:cxnSp>
      <p:sp>
        <p:nvSpPr>
          <p:cNvPr id="202" name="Google Shape;202;p33"/>
          <p:cNvSpPr/>
          <p:nvPr/>
        </p:nvSpPr>
        <p:spPr>
          <a:xfrm>
            <a:off x="1534200" y="3084300"/>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3" name="Google Shape;203;p33"/>
          <p:cNvSpPr/>
          <p:nvPr/>
        </p:nvSpPr>
        <p:spPr>
          <a:xfrm>
            <a:off x="1399600" y="3260398"/>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4" name="Google Shape;204;p33"/>
          <p:cNvSpPr/>
          <p:nvPr/>
        </p:nvSpPr>
        <p:spPr>
          <a:xfrm>
            <a:off x="1673550" y="3166875"/>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5" name="Google Shape;205;p33"/>
          <p:cNvSpPr/>
          <p:nvPr/>
        </p:nvSpPr>
        <p:spPr>
          <a:xfrm>
            <a:off x="1805950" y="3325650"/>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6" name="Google Shape;206;p33"/>
          <p:cNvSpPr/>
          <p:nvPr/>
        </p:nvSpPr>
        <p:spPr>
          <a:xfrm>
            <a:off x="1452400" y="3454250"/>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7" name="Google Shape;207;p33"/>
          <p:cNvSpPr/>
          <p:nvPr/>
        </p:nvSpPr>
        <p:spPr>
          <a:xfrm>
            <a:off x="1954750" y="3084300"/>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8" name="Google Shape;208;p33"/>
          <p:cNvSpPr/>
          <p:nvPr/>
        </p:nvSpPr>
        <p:spPr>
          <a:xfrm>
            <a:off x="2738936" y="3580759"/>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9" name="Google Shape;209;p33"/>
          <p:cNvSpPr/>
          <p:nvPr/>
        </p:nvSpPr>
        <p:spPr>
          <a:xfrm>
            <a:off x="2648936" y="3813084"/>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0" name="Google Shape;210;p33"/>
          <p:cNvSpPr/>
          <p:nvPr/>
        </p:nvSpPr>
        <p:spPr>
          <a:xfrm>
            <a:off x="2499086" y="3580759"/>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1" name="Google Shape;211;p33"/>
          <p:cNvSpPr/>
          <p:nvPr/>
        </p:nvSpPr>
        <p:spPr>
          <a:xfrm>
            <a:off x="1542390" y="2929051"/>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2" name="Google Shape;212;p33"/>
          <p:cNvSpPr/>
          <p:nvPr/>
        </p:nvSpPr>
        <p:spPr>
          <a:xfrm>
            <a:off x="1624190" y="3310562"/>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3" name="Google Shape;213;p33"/>
          <p:cNvSpPr/>
          <p:nvPr/>
        </p:nvSpPr>
        <p:spPr>
          <a:xfrm>
            <a:off x="1681740" y="3011626"/>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4" name="Google Shape;214;p33"/>
          <p:cNvSpPr/>
          <p:nvPr/>
        </p:nvSpPr>
        <p:spPr>
          <a:xfrm>
            <a:off x="1814140" y="3170401"/>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5" name="Google Shape;215;p33"/>
          <p:cNvSpPr/>
          <p:nvPr/>
        </p:nvSpPr>
        <p:spPr>
          <a:xfrm>
            <a:off x="1632390" y="3454251"/>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6" name="Google Shape;216;p33"/>
          <p:cNvSpPr/>
          <p:nvPr/>
        </p:nvSpPr>
        <p:spPr>
          <a:xfrm>
            <a:off x="1880765" y="2929051"/>
            <a:ext cx="90000" cy="900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7" name="Google Shape;217;p33"/>
          <p:cNvSpPr/>
          <p:nvPr/>
        </p:nvSpPr>
        <p:spPr>
          <a:xfrm>
            <a:off x="2619011" y="3670759"/>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8" name="Google Shape;218;p33"/>
          <p:cNvSpPr/>
          <p:nvPr/>
        </p:nvSpPr>
        <p:spPr>
          <a:xfrm>
            <a:off x="2480161" y="3813084"/>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19" name="Google Shape;219;p33"/>
          <p:cNvSpPr/>
          <p:nvPr/>
        </p:nvSpPr>
        <p:spPr>
          <a:xfrm>
            <a:off x="2817716" y="3741513"/>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0" name="Google Shape;220;p33"/>
          <p:cNvSpPr/>
          <p:nvPr/>
        </p:nvSpPr>
        <p:spPr>
          <a:xfrm>
            <a:off x="2737512" y="3588949"/>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1" name="Google Shape;221;p33"/>
          <p:cNvSpPr/>
          <p:nvPr/>
        </p:nvSpPr>
        <p:spPr>
          <a:xfrm>
            <a:off x="2647512" y="3821274"/>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2" name="Google Shape;222;p33"/>
          <p:cNvSpPr/>
          <p:nvPr/>
        </p:nvSpPr>
        <p:spPr>
          <a:xfrm>
            <a:off x="2497662" y="3588949"/>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3" name="Google Shape;223;p33"/>
          <p:cNvSpPr/>
          <p:nvPr/>
        </p:nvSpPr>
        <p:spPr>
          <a:xfrm>
            <a:off x="2617587" y="3678949"/>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4" name="Google Shape;224;p33"/>
          <p:cNvSpPr/>
          <p:nvPr/>
        </p:nvSpPr>
        <p:spPr>
          <a:xfrm>
            <a:off x="2478737" y="3821274"/>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5" name="Google Shape;225;p33"/>
          <p:cNvSpPr/>
          <p:nvPr/>
        </p:nvSpPr>
        <p:spPr>
          <a:xfrm>
            <a:off x="2816291" y="3749703"/>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6" name="Google Shape;226;p33"/>
          <p:cNvSpPr/>
          <p:nvPr/>
        </p:nvSpPr>
        <p:spPr>
          <a:xfrm>
            <a:off x="1236000" y="2720775"/>
            <a:ext cx="979500" cy="1081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7" name="Google Shape;227;p33"/>
          <p:cNvSpPr/>
          <p:nvPr/>
        </p:nvSpPr>
        <p:spPr>
          <a:xfrm>
            <a:off x="2369700" y="3437625"/>
            <a:ext cx="645600" cy="6978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2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2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2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body" idx="1"/>
          </p:nvPr>
        </p:nvSpPr>
        <p:spPr>
          <a:xfrm>
            <a:off x="311700" y="1017725"/>
            <a:ext cx="5004900" cy="2001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Foundation of clustering = similarity or distance</a:t>
            </a:r>
            <a:endParaRPr/>
          </a:p>
          <a:p>
            <a:pPr marL="0" lvl="0" indent="0" algn="l" rtl="0">
              <a:spcBef>
                <a:spcPts val="0"/>
              </a:spcBef>
              <a:spcAft>
                <a:spcPts val="0"/>
              </a:spcAft>
              <a:buNone/>
            </a:pPr>
            <a:r>
              <a:rPr lang="en-GB"/>
              <a:t>Common metrics:</a:t>
            </a:r>
            <a:endParaRPr/>
          </a:p>
          <a:p>
            <a:pPr marL="457200" lvl="0" indent="-342900" algn="l" rtl="0">
              <a:spcBef>
                <a:spcPts val="0"/>
              </a:spcBef>
              <a:spcAft>
                <a:spcPts val="0"/>
              </a:spcAft>
              <a:buSzPts val="1800"/>
              <a:buChar char="●"/>
            </a:pPr>
            <a:r>
              <a:rPr lang="en-GB"/>
              <a:t>Euclidean (continuous)</a:t>
            </a:r>
            <a:endParaRPr/>
          </a:p>
          <a:p>
            <a:pPr marL="457200" lvl="0" indent="-342900" algn="l" rtl="0">
              <a:spcBef>
                <a:spcPts val="0"/>
              </a:spcBef>
              <a:spcAft>
                <a:spcPts val="0"/>
              </a:spcAft>
              <a:buSzPts val="1800"/>
              <a:buChar char="●"/>
            </a:pPr>
            <a:r>
              <a:rPr lang="en-GB"/>
              <a:t>Manhattan</a:t>
            </a:r>
            <a:endParaRPr/>
          </a:p>
          <a:p>
            <a:pPr marL="457200" lvl="0" indent="-342900" algn="l" rtl="0">
              <a:spcBef>
                <a:spcPts val="0"/>
              </a:spcBef>
              <a:spcAft>
                <a:spcPts val="0"/>
              </a:spcAft>
              <a:buSzPts val="1800"/>
              <a:buChar char="●"/>
            </a:pPr>
            <a:r>
              <a:rPr lang="en-GB"/>
              <a:t>Cosine similarity (vectors)</a:t>
            </a:r>
            <a:endParaRPr/>
          </a:p>
          <a:p>
            <a:pPr marL="0" lvl="0" indent="0" algn="l" rtl="0">
              <a:spcBef>
                <a:spcPts val="0"/>
              </a:spcBef>
              <a:spcAft>
                <a:spcPts val="0"/>
              </a:spcAft>
              <a:buNone/>
            </a:pPr>
            <a:endParaRPr b="1"/>
          </a:p>
        </p:txBody>
      </p:sp>
      <p:sp>
        <p:nvSpPr>
          <p:cNvPr id="233" name="Google Shape;23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Distance Metrics</a:t>
            </a:r>
            <a:endParaRPr/>
          </a:p>
        </p:txBody>
      </p:sp>
      <p:sp>
        <p:nvSpPr>
          <p:cNvPr id="234" name="Google Shape;234;p34"/>
          <p:cNvSpPr txBox="1"/>
          <p:nvPr/>
        </p:nvSpPr>
        <p:spPr>
          <a:xfrm>
            <a:off x="4541852" y="-43468"/>
            <a:ext cx="4716300" cy="4899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None/>
            </a:pPr>
            <a:r>
              <a:rPr lang="en-GB" sz="1700">
                <a:solidFill>
                  <a:srgbClr val="CACACA"/>
                </a:solidFill>
                <a:latin typeface="Average"/>
                <a:ea typeface="Average"/>
                <a:cs typeface="Average"/>
                <a:sym typeface="Average"/>
              </a:rPr>
              <a:t>Source</a:t>
            </a:r>
            <a:r>
              <a:rPr lang="en-GB" sz="1500">
                <a:solidFill>
                  <a:srgbClr val="CACACA"/>
                </a:solidFill>
                <a:latin typeface="Average"/>
                <a:ea typeface="Average"/>
                <a:cs typeface="Average"/>
                <a:sym typeface="Average"/>
              </a:rPr>
              <a:t>:</a:t>
            </a:r>
            <a:r>
              <a:rPr lang="en-GB" sz="2642">
                <a:solidFill>
                  <a:srgbClr val="CACACA"/>
                </a:solidFill>
                <a:latin typeface="Average"/>
                <a:ea typeface="Average"/>
                <a:cs typeface="Average"/>
                <a:sym typeface="Average"/>
              </a:rPr>
              <a:t> </a:t>
            </a:r>
            <a:r>
              <a:rPr lang="en-GB" sz="1100" u="sng">
                <a:solidFill>
                  <a:schemeClr val="hlink"/>
                </a:solidFill>
                <a:hlinkClick r:id="rId3"/>
              </a:rPr>
              <a:t>https://www.geeksforgeeks.org/machine-learning/clustering-distance-measures/</a:t>
            </a:r>
            <a:endParaRPr sz="1800">
              <a:solidFill>
                <a:srgbClr val="CACACA"/>
              </a:solidFill>
              <a:latin typeface="Average"/>
              <a:ea typeface="Average"/>
              <a:cs typeface="Average"/>
              <a:sym typeface="Average"/>
            </a:endParaRPr>
          </a:p>
        </p:txBody>
      </p:sp>
      <p:pic>
        <p:nvPicPr>
          <p:cNvPr id="235" name="Google Shape;235;p34"/>
          <p:cNvPicPr preferRelativeResize="0"/>
          <p:nvPr/>
        </p:nvPicPr>
        <p:blipFill>
          <a:blip r:embed="rId4">
            <a:alphaModFix/>
          </a:blip>
          <a:stretch>
            <a:fillRect/>
          </a:stretch>
        </p:blipFill>
        <p:spPr>
          <a:xfrm>
            <a:off x="413375" y="2733875"/>
            <a:ext cx="2771350" cy="2223925"/>
          </a:xfrm>
          <a:prstGeom prst="rect">
            <a:avLst/>
          </a:prstGeom>
          <a:noFill/>
          <a:ln>
            <a:noFill/>
          </a:ln>
        </p:spPr>
      </p:pic>
      <p:pic>
        <p:nvPicPr>
          <p:cNvPr id="236" name="Google Shape;236;p34"/>
          <p:cNvPicPr preferRelativeResize="0"/>
          <p:nvPr/>
        </p:nvPicPr>
        <p:blipFill>
          <a:blip r:embed="rId5">
            <a:alphaModFix/>
          </a:blip>
          <a:stretch>
            <a:fillRect/>
          </a:stretch>
        </p:blipFill>
        <p:spPr>
          <a:xfrm>
            <a:off x="3344325" y="2733876"/>
            <a:ext cx="2771356" cy="2223925"/>
          </a:xfrm>
          <a:prstGeom prst="rect">
            <a:avLst/>
          </a:prstGeom>
          <a:noFill/>
          <a:ln>
            <a:noFill/>
          </a:ln>
        </p:spPr>
      </p:pic>
      <p:pic>
        <p:nvPicPr>
          <p:cNvPr id="237" name="Google Shape;237;p34"/>
          <p:cNvPicPr preferRelativeResize="0"/>
          <p:nvPr/>
        </p:nvPicPr>
        <p:blipFill>
          <a:blip r:embed="rId6">
            <a:alphaModFix/>
          </a:blip>
          <a:stretch>
            <a:fillRect/>
          </a:stretch>
        </p:blipFill>
        <p:spPr>
          <a:xfrm>
            <a:off x="6275275" y="2732300"/>
            <a:ext cx="2727388" cy="2223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Common Algorithms for Clustering</a:t>
            </a:r>
            <a:endParaRPr/>
          </a:p>
        </p:txBody>
      </p:sp>
      <p:sp>
        <p:nvSpPr>
          <p:cNvPr id="243" name="Google Shape;243;p35"/>
          <p:cNvSpPr txBox="1">
            <a:spLocks noGrp="1"/>
          </p:cNvSpPr>
          <p:nvPr>
            <p:ph type="body" idx="1"/>
          </p:nvPr>
        </p:nvSpPr>
        <p:spPr>
          <a:xfrm>
            <a:off x="311700" y="1152475"/>
            <a:ext cx="8023800" cy="3548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b="1"/>
              <a:t>Hard Clustering</a:t>
            </a:r>
            <a:r>
              <a:rPr lang="en-GB"/>
              <a:t>: each data point strictly belongs to exactly one cluster.</a:t>
            </a:r>
            <a:endParaRPr/>
          </a:p>
          <a:p>
            <a:pPr marL="0" lvl="0" indent="0" algn="l" rtl="0">
              <a:spcBef>
                <a:spcPts val="1200"/>
              </a:spcBef>
              <a:spcAft>
                <a:spcPts val="0"/>
              </a:spcAft>
              <a:buNone/>
            </a:pPr>
            <a:r>
              <a:rPr lang="en-GB" b="1"/>
              <a:t>Soft Clustering</a:t>
            </a:r>
            <a:r>
              <a:rPr lang="en-GB"/>
              <a:t>: assigns each data point a probability or degree of membership to multiple clusters simultaneously.</a:t>
            </a:r>
            <a:endParaRPr/>
          </a:p>
          <a:p>
            <a:pPr marL="0" lvl="0" indent="0" algn="l" rtl="0">
              <a:spcBef>
                <a:spcPts val="1200"/>
              </a:spcBef>
              <a:spcAft>
                <a:spcPts val="0"/>
              </a:spcAft>
              <a:buNone/>
            </a:pPr>
            <a:r>
              <a:rPr lang="en-GB"/>
              <a:t>Types:</a:t>
            </a:r>
            <a:endParaRPr/>
          </a:p>
          <a:p>
            <a:pPr marL="457200" lvl="0" indent="-342900" algn="l" rtl="0">
              <a:spcBef>
                <a:spcPts val="1200"/>
              </a:spcBef>
              <a:spcAft>
                <a:spcPts val="0"/>
              </a:spcAft>
              <a:buSzPts val="1800"/>
              <a:buChar char="●"/>
            </a:pPr>
            <a:r>
              <a:rPr lang="en-GB"/>
              <a:t>Centroid-based Clustering</a:t>
            </a:r>
            <a:endParaRPr/>
          </a:p>
          <a:p>
            <a:pPr marL="914400" lvl="1" indent="-342900" algn="l" rtl="0">
              <a:spcBef>
                <a:spcPts val="0"/>
              </a:spcBef>
              <a:spcAft>
                <a:spcPts val="0"/>
              </a:spcAft>
              <a:buSzPts val="1800"/>
              <a:buChar char="○"/>
            </a:pPr>
            <a:r>
              <a:rPr lang="en-GB" sz="1800" b="1"/>
              <a:t>k-Means Algorithm</a:t>
            </a:r>
            <a:endParaRPr sz="1800" b="1"/>
          </a:p>
          <a:p>
            <a:pPr marL="457200" lvl="0" indent="-342900" algn="l" rtl="0">
              <a:spcBef>
                <a:spcPts val="0"/>
              </a:spcBef>
              <a:spcAft>
                <a:spcPts val="0"/>
              </a:spcAft>
              <a:buSzPts val="1800"/>
              <a:buChar char="●"/>
            </a:pPr>
            <a:r>
              <a:rPr lang="en-GB"/>
              <a:t>Connectivity-based Clustering:</a:t>
            </a:r>
            <a:endParaRPr/>
          </a:p>
          <a:p>
            <a:pPr marL="914400" lvl="1" indent="-349250" algn="l" rtl="0">
              <a:spcBef>
                <a:spcPts val="0"/>
              </a:spcBef>
              <a:spcAft>
                <a:spcPts val="0"/>
              </a:spcAft>
              <a:buSzPts val="1900"/>
              <a:buChar char="○"/>
            </a:pPr>
            <a:r>
              <a:rPr lang="en-GB" sz="1900" b="1"/>
              <a:t>Hierarchical Clustering</a:t>
            </a:r>
            <a:endParaRPr sz="1900" b="1">
              <a:latin typeface="Nunito"/>
              <a:ea typeface="Nunito"/>
              <a:cs typeface="Nunito"/>
              <a:sym typeface="Nunito"/>
            </a:endParaRPr>
          </a:p>
          <a:p>
            <a:pPr marL="457200" lvl="0" indent="-342900" algn="l" rtl="0">
              <a:spcBef>
                <a:spcPts val="0"/>
              </a:spcBef>
              <a:spcAft>
                <a:spcPts val="0"/>
              </a:spcAft>
              <a:buSzPts val="1800"/>
              <a:buChar char="●"/>
            </a:pPr>
            <a:r>
              <a:rPr lang="en-GB"/>
              <a:t>Density-based Clustering</a:t>
            </a:r>
            <a:endParaRPr/>
          </a:p>
          <a:p>
            <a:pPr marL="457200" lvl="0" indent="-342900" algn="l" rtl="0">
              <a:spcBef>
                <a:spcPts val="0"/>
              </a:spcBef>
              <a:spcAft>
                <a:spcPts val="0"/>
              </a:spcAft>
              <a:buSzPts val="1800"/>
              <a:buChar char="●"/>
            </a:pPr>
            <a:r>
              <a:rPr lang="en-GB"/>
              <a:t>Distribution-based Clustering</a:t>
            </a:r>
            <a:endParaRPr sz="135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k-Means Algorithm</a:t>
            </a:r>
            <a:endParaRPr/>
          </a:p>
        </p:txBody>
      </p:sp>
      <p:sp>
        <p:nvSpPr>
          <p:cNvPr id="249" name="Google Shape;249;p36"/>
          <p:cNvSpPr txBox="1">
            <a:spLocks noGrp="1"/>
          </p:cNvSpPr>
          <p:nvPr>
            <p:ph type="body" idx="1"/>
          </p:nvPr>
        </p:nvSpPr>
        <p:spPr>
          <a:xfrm>
            <a:off x="311700" y="1240200"/>
            <a:ext cx="4399200" cy="278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Hard clustering, centroid based.</a:t>
            </a:r>
            <a:endParaRPr/>
          </a:p>
          <a:p>
            <a:pPr marL="0" lvl="0" indent="0" algn="l" rtl="0">
              <a:spcBef>
                <a:spcPts val="0"/>
              </a:spcBef>
              <a:spcAft>
                <a:spcPts val="0"/>
              </a:spcAft>
              <a:buNone/>
            </a:pPr>
            <a:endParaRPr/>
          </a:p>
          <a:p>
            <a:pPr marL="0" lvl="0" indent="0" algn="l" rtl="0">
              <a:spcBef>
                <a:spcPts val="0"/>
              </a:spcBef>
              <a:spcAft>
                <a:spcPts val="0"/>
              </a:spcAft>
              <a:buNone/>
            </a:pPr>
            <a:r>
              <a:rPr lang="en-GB"/>
              <a:t>Steps:</a:t>
            </a:r>
            <a:endParaRPr/>
          </a:p>
          <a:p>
            <a:pPr marL="457200" lvl="0" indent="-342900" algn="l" rtl="0">
              <a:spcBef>
                <a:spcPts val="0"/>
              </a:spcBef>
              <a:spcAft>
                <a:spcPts val="0"/>
              </a:spcAft>
              <a:buSzPts val="1800"/>
              <a:buChar char="●"/>
            </a:pPr>
            <a:r>
              <a:rPr lang="en-GB"/>
              <a:t>Choose k number of clusters</a:t>
            </a:r>
            <a:endParaRPr/>
          </a:p>
          <a:p>
            <a:pPr marL="457200" lvl="0" indent="-342900" algn="l" rtl="0">
              <a:spcBef>
                <a:spcPts val="0"/>
              </a:spcBef>
              <a:spcAft>
                <a:spcPts val="0"/>
              </a:spcAft>
              <a:buSzPts val="1800"/>
              <a:buChar char="●"/>
            </a:pPr>
            <a:r>
              <a:rPr lang="en-GB"/>
              <a:t>Randomly initialize centroids</a:t>
            </a:r>
            <a:endParaRPr/>
          </a:p>
          <a:p>
            <a:pPr marL="457200" lvl="0" indent="-342900" algn="l" rtl="0">
              <a:spcBef>
                <a:spcPts val="0"/>
              </a:spcBef>
              <a:spcAft>
                <a:spcPts val="0"/>
              </a:spcAft>
              <a:buSzPts val="1800"/>
              <a:buChar char="●"/>
            </a:pPr>
            <a:r>
              <a:rPr lang="en-GB"/>
              <a:t>Assign each point to nearest centroid</a:t>
            </a:r>
            <a:endParaRPr/>
          </a:p>
          <a:p>
            <a:pPr marL="457200" lvl="0" indent="-342900" algn="l" rtl="0">
              <a:spcBef>
                <a:spcPts val="0"/>
              </a:spcBef>
              <a:spcAft>
                <a:spcPts val="0"/>
              </a:spcAft>
              <a:buSzPts val="1800"/>
              <a:buChar char="●"/>
            </a:pPr>
            <a:r>
              <a:rPr lang="en-GB"/>
              <a:t>Recalculate centroids</a:t>
            </a:r>
            <a:endParaRPr/>
          </a:p>
          <a:p>
            <a:pPr marL="457200" lvl="0" indent="-342900" algn="l" rtl="0">
              <a:spcBef>
                <a:spcPts val="0"/>
              </a:spcBef>
              <a:spcAft>
                <a:spcPts val="0"/>
              </a:spcAft>
              <a:buSzPts val="1800"/>
              <a:buChar char="●"/>
            </a:pPr>
            <a:r>
              <a:rPr lang="en-GB"/>
              <a:t>Repeat</a:t>
            </a:r>
            <a:endParaRPr/>
          </a:p>
        </p:txBody>
      </p:sp>
      <p:cxnSp>
        <p:nvCxnSpPr>
          <p:cNvPr id="250" name="Google Shape;250;p36"/>
          <p:cNvCxnSpPr/>
          <p:nvPr/>
        </p:nvCxnSpPr>
        <p:spPr>
          <a:xfrm rot="10800000" flipH="1">
            <a:off x="5585675" y="2300861"/>
            <a:ext cx="2612400" cy="14700"/>
          </a:xfrm>
          <a:prstGeom prst="straightConnector1">
            <a:avLst/>
          </a:prstGeom>
          <a:noFill/>
          <a:ln w="38100" cap="flat" cmpd="sng">
            <a:solidFill>
              <a:schemeClr val="dk2"/>
            </a:solidFill>
            <a:prstDash val="solid"/>
            <a:round/>
            <a:headEnd type="none" w="med" len="med"/>
            <a:tailEnd type="none" w="med" len="med"/>
          </a:ln>
        </p:spPr>
      </p:cxnSp>
      <p:cxnSp>
        <p:nvCxnSpPr>
          <p:cNvPr id="251" name="Google Shape;251;p36"/>
          <p:cNvCxnSpPr/>
          <p:nvPr/>
        </p:nvCxnSpPr>
        <p:spPr>
          <a:xfrm rot="10800000">
            <a:off x="5585675" y="560861"/>
            <a:ext cx="14700" cy="1754700"/>
          </a:xfrm>
          <a:prstGeom prst="straightConnector1">
            <a:avLst/>
          </a:prstGeom>
          <a:noFill/>
          <a:ln w="38100" cap="flat" cmpd="sng">
            <a:solidFill>
              <a:schemeClr val="dk2"/>
            </a:solidFill>
            <a:prstDash val="solid"/>
            <a:round/>
            <a:headEnd type="none" w="med" len="med"/>
            <a:tailEnd type="none" w="med" len="med"/>
          </a:ln>
        </p:spPr>
      </p:cxnSp>
      <p:sp>
        <p:nvSpPr>
          <p:cNvPr id="252" name="Google Shape;252;p36"/>
          <p:cNvSpPr/>
          <p:nvPr/>
        </p:nvSpPr>
        <p:spPr>
          <a:xfrm>
            <a:off x="6187400" y="1151861"/>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3" name="Google Shape;253;p36"/>
          <p:cNvSpPr/>
          <p:nvPr/>
        </p:nvSpPr>
        <p:spPr>
          <a:xfrm>
            <a:off x="6052800" y="1327959"/>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4" name="Google Shape;254;p36"/>
          <p:cNvSpPr/>
          <p:nvPr/>
        </p:nvSpPr>
        <p:spPr>
          <a:xfrm>
            <a:off x="6326750" y="1234436"/>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5" name="Google Shape;255;p36"/>
          <p:cNvSpPr/>
          <p:nvPr/>
        </p:nvSpPr>
        <p:spPr>
          <a:xfrm>
            <a:off x="6459150" y="1393211"/>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6" name="Google Shape;256;p36"/>
          <p:cNvSpPr/>
          <p:nvPr/>
        </p:nvSpPr>
        <p:spPr>
          <a:xfrm>
            <a:off x="6105600" y="1521811"/>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7" name="Google Shape;257;p36"/>
          <p:cNvSpPr/>
          <p:nvPr/>
        </p:nvSpPr>
        <p:spPr>
          <a:xfrm>
            <a:off x="6607950" y="1151861"/>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8" name="Google Shape;258;p36"/>
          <p:cNvSpPr/>
          <p:nvPr/>
        </p:nvSpPr>
        <p:spPr>
          <a:xfrm>
            <a:off x="7392136" y="1648320"/>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9" name="Google Shape;259;p36"/>
          <p:cNvSpPr/>
          <p:nvPr/>
        </p:nvSpPr>
        <p:spPr>
          <a:xfrm>
            <a:off x="7302136" y="1880645"/>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0" name="Google Shape;260;p36"/>
          <p:cNvSpPr/>
          <p:nvPr/>
        </p:nvSpPr>
        <p:spPr>
          <a:xfrm>
            <a:off x="7152286" y="1648320"/>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1" name="Google Shape;261;p36"/>
          <p:cNvSpPr/>
          <p:nvPr/>
        </p:nvSpPr>
        <p:spPr>
          <a:xfrm>
            <a:off x="6195590" y="996612"/>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2" name="Google Shape;262;p36"/>
          <p:cNvSpPr/>
          <p:nvPr/>
        </p:nvSpPr>
        <p:spPr>
          <a:xfrm>
            <a:off x="6277390" y="1378123"/>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3" name="Google Shape;263;p36"/>
          <p:cNvSpPr/>
          <p:nvPr/>
        </p:nvSpPr>
        <p:spPr>
          <a:xfrm>
            <a:off x="6334940" y="1079187"/>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4" name="Google Shape;264;p36"/>
          <p:cNvSpPr/>
          <p:nvPr/>
        </p:nvSpPr>
        <p:spPr>
          <a:xfrm>
            <a:off x="6467340" y="1237962"/>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5" name="Google Shape;265;p36"/>
          <p:cNvSpPr/>
          <p:nvPr/>
        </p:nvSpPr>
        <p:spPr>
          <a:xfrm>
            <a:off x="6285590" y="1521812"/>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6" name="Google Shape;266;p36"/>
          <p:cNvSpPr/>
          <p:nvPr/>
        </p:nvSpPr>
        <p:spPr>
          <a:xfrm>
            <a:off x="6533965" y="996612"/>
            <a:ext cx="90000" cy="900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7" name="Google Shape;267;p36"/>
          <p:cNvSpPr/>
          <p:nvPr/>
        </p:nvSpPr>
        <p:spPr>
          <a:xfrm>
            <a:off x="7272211" y="1738320"/>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8" name="Google Shape;268;p36"/>
          <p:cNvSpPr/>
          <p:nvPr/>
        </p:nvSpPr>
        <p:spPr>
          <a:xfrm>
            <a:off x="7133361" y="1880645"/>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9" name="Google Shape;269;p36"/>
          <p:cNvSpPr/>
          <p:nvPr/>
        </p:nvSpPr>
        <p:spPr>
          <a:xfrm>
            <a:off x="7470916" y="1809074"/>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0" name="Google Shape;270;p36"/>
          <p:cNvSpPr/>
          <p:nvPr/>
        </p:nvSpPr>
        <p:spPr>
          <a:xfrm>
            <a:off x="7390712" y="1656510"/>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1" name="Google Shape;271;p36"/>
          <p:cNvSpPr/>
          <p:nvPr/>
        </p:nvSpPr>
        <p:spPr>
          <a:xfrm>
            <a:off x="7300712" y="1888835"/>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2" name="Google Shape;272;p36"/>
          <p:cNvSpPr/>
          <p:nvPr/>
        </p:nvSpPr>
        <p:spPr>
          <a:xfrm>
            <a:off x="7150862" y="1656510"/>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3" name="Google Shape;273;p36"/>
          <p:cNvSpPr/>
          <p:nvPr/>
        </p:nvSpPr>
        <p:spPr>
          <a:xfrm>
            <a:off x="7270787" y="1746510"/>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4" name="Google Shape;274;p36"/>
          <p:cNvSpPr/>
          <p:nvPr/>
        </p:nvSpPr>
        <p:spPr>
          <a:xfrm>
            <a:off x="7131937" y="1888835"/>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5" name="Google Shape;275;p36"/>
          <p:cNvSpPr/>
          <p:nvPr/>
        </p:nvSpPr>
        <p:spPr>
          <a:xfrm>
            <a:off x="7469491" y="1817264"/>
            <a:ext cx="90000" cy="90000"/>
          </a:xfrm>
          <a:prstGeom prst="flowChartConnector">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6" name="Google Shape;276;p36"/>
          <p:cNvSpPr txBox="1"/>
          <p:nvPr/>
        </p:nvSpPr>
        <p:spPr>
          <a:xfrm>
            <a:off x="6516875" y="113850"/>
            <a:ext cx="75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k = 2</a:t>
            </a:r>
            <a:endParaRPr sz="1800">
              <a:solidFill>
                <a:schemeClr val="accent3"/>
              </a:solidFill>
              <a:latin typeface="Average"/>
              <a:ea typeface="Average"/>
              <a:cs typeface="Average"/>
              <a:sym typeface="Average"/>
            </a:endParaRPr>
          </a:p>
        </p:txBody>
      </p:sp>
      <p:sp>
        <p:nvSpPr>
          <p:cNvPr id="277" name="Google Shape;277;p36"/>
          <p:cNvSpPr/>
          <p:nvPr/>
        </p:nvSpPr>
        <p:spPr>
          <a:xfrm>
            <a:off x="6518400" y="1789800"/>
            <a:ext cx="269100" cy="307500"/>
          </a:xfrm>
          <a:prstGeom prst="mathMultiply">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8" name="Google Shape;278;p36"/>
          <p:cNvSpPr/>
          <p:nvPr/>
        </p:nvSpPr>
        <p:spPr>
          <a:xfrm>
            <a:off x="7164296" y="1051794"/>
            <a:ext cx="269100" cy="3075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279" name="Google Shape;279;p36"/>
          <p:cNvCxnSpPr>
            <a:stCxn id="277" idx="2"/>
            <a:endCxn id="256" idx="4"/>
          </p:cNvCxnSpPr>
          <p:nvPr/>
        </p:nvCxnSpPr>
        <p:spPr>
          <a:xfrm rot="10800000">
            <a:off x="6150469" y="1611846"/>
            <a:ext cx="572400" cy="411600"/>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36"/>
          <p:cNvCxnSpPr>
            <a:stCxn id="277" idx="2"/>
            <a:endCxn id="265" idx="5"/>
          </p:cNvCxnSpPr>
          <p:nvPr/>
        </p:nvCxnSpPr>
        <p:spPr>
          <a:xfrm rot="10800000">
            <a:off x="6362269" y="1598646"/>
            <a:ext cx="360600" cy="4248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36"/>
          <p:cNvCxnSpPr>
            <a:stCxn id="277" idx="2"/>
            <a:endCxn id="274" idx="3"/>
          </p:cNvCxnSpPr>
          <p:nvPr/>
        </p:nvCxnSpPr>
        <p:spPr>
          <a:xfrm rot="10800000" flipH="1">
            <a:off x="6722869" y="1965546"/>
            <a:ext cx="422100" cy="579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36"/>
          <p:cNvCxnSpPr>
            <a:stCxn id="277" idx="2"/>
            <a:endCxn id="271" idx="4"/>
          </p:cNvCxnSpPr>
          <p:nvPr/>
        </p:nvCxnSpPr>
        <p:spPr>
          <a:xfrm rot="10800000" flipH="1">
            <a:off x="6722869" y="1978746"/>
            <a:ext cx="622800" cy="447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6"/>
          <p:cNvCxnSpPr>
            <a:stCxn id="278" idx="0"/>
            <a:endCxn id="257" idx="6"/>
          </p:cNvCxnSpPr>
          <p:nvPr/>
        </p:nvCxnSpPr>
        <p:spPr>
          <a:xfrm flipH="1">
            <a:off x="6697927" y="1125648"/>
            <a:ext cx="531000" cy="711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36"/>
          <p:cNvCxnSpPr>
            <a:stCxn id="266" idx="5"/>
            <a:endCxn id="278" idx="0"/>
          </p:cNvCxnSpPr>
          <p:nvPr/>
        </p:nvCxnSpPr>
        <p:spPr>
          <a:xfrm>
            <a:off x="6610785" y="1073432"/>
            <a:ext cx="618000" cy="522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36"/>
          <p:cNvCxnSpPr>
            <a:stCxn id="278" idx="2"/>
            <a:endCxn id="272" idx="0"/>
          </p:cNvCxnSpPr>
          <p:nvPr/>
        </p:nvCxnSpPr>
        <p:spPr>
          <a:xfrm flipH="1">
            <a:off x="7195965" y="1285440"/>
            <a:ext cx="172800" cy="3711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36"/>
          <p:cNvCxnSpPr>
            <a:stCxn id="258" idx="0"/>
            <a:endCxn id="278" idx="2"/>
          </p:cNvCxnSpPr>
          <p:nvPr/>
        </p:nvCxnSpPr>
        <p:spPr>
          <a:xfrm rot="10800000">
            <a:off x="7368736" y="1285320"/>
            <a:ext cx="68400" cy="363000"/>
          </a:xfrm>
          <a:prstGeom prst="straightConnector1">
            <a:avLst/>
          </a:prstGeom>
          <a:noFill/>
          <a:ln w="9525" cap="flat" cmpd="sng">
            <a:solidFill>
              <a:schemeClr val="dk2"/>
            </a:solidFill>
            <a:prstDash val="solid"/>
            <a:round/>
            <a:headEnd type="none" w="med" len="med"/>
            <a:tailEnd type="none" w="med" len="med"/>
          </a:ln>
        </p:spPr>
      </p:cxnSp>
      <p:sp>
        <p:nvSpPr>
          <p:cNvPr id="287" name="Google Shape;287;p36"/>
          <p:cNvSpPr/>
          <p:nvPr/>
        </p:nvSpPr>
        <p:spPr>
          <a:xfrm>
            <a:off x="6193262" y="115106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88" name="Google Shape;288;p36"/>
          <p:cNvSpPr/>
          <p:nvPr/>
        </p:nvSpPr>
        <p:spPr>
          <a:xfrm>
            <a:off x="6058662" y="1327160"/>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89" name="Google Shape;289;p36"/>
          <p:cNvSpPr/>
          <p:nvPr/>
        </p:nvSpPr>
        <p:spPr>
          <a:xfrm>
            <a:off x="6332612" y="1233637"/>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0" name="Google Shape;290;p36"/>
          <p:cNvSpPr/>
          <p:nvPr/>
        </p:nvSpPr>
        <p:spPr>
          <a:xfrm>
            <a:off x="6465012" y="139241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1" name="Google Shape;291;p36"/>
          <p:cNvSpPr/>
          <p:nvPr/>
        </p:nvSpPr>
        <p:spPr>
          <a:xfrm>
            <a:off x="6111462" y="152101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2" name="Google Shape;292;p36"/>
          <p:cNvSpPr/>
          <p:nvPr/>
        </p:nvSpPr>
        <p:spPr>
          <a:xfrm>
            <a:off x="6201451" y="995813"/>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3" name="Google Shape;293;p36"/>
          <p:cNvSpPr/>
          <p:nvPr/>
        </p:nvSpPr>
        <p:spPr>
          <a:xfrm>
            <a:off x="6283251" y="137732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4" name="Google Shape;294;p36"/>
          <p:cNvSpPr/>
          <p:nvPr/>
        </p:nvSpPr>
        <p:spPr>
          <a:xfrm>
            <a:off x="6340801" y="1078388"/>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5" name="Google Shape;295;p36"/>
          <p:cNvSpPr/>
          <p:nvPr/>
        </p:nvSpPr>
        <p:spPr>
          <a:xfrm>
            <a:off x="6473201" y="1237163"/>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6" name="Google Shape;296;p36"/>
          <p:cNvSpPr/>
          <p:nvPr/>
        </p:nvSpPr>
        <p:spPr>
          <a:xfrm>
            <a:off x="6291451" y="1521013"/>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7" name="Google Shape;297;p36"/>
          <p:cNvSpPr/>
          <p:nvPr/>
        </p:nvSpPr>
        <p:spPr>
          <a:xfrm>
            <a:off x="7306574" y="1888036"/>
            <a:ext cx="90000" cy="90000"/>
          </a:xfrm>
          <a:prstGeom prst="flowChartConnector">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8" name="Google Shape;298;p36"/>
          <p:cNvSpPr/>
          <p:nvPr/>
        </p:nvSpPr>
        <p:spPr>
          <a:xfrm>
            <a:off x="7137799" y="1888036"/>
            <a:ext cx="90000" cy="90000"/>
          </a:xfrm>
          <a:prstGeom prst="flowChartConnector">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9" name="Google Shape;299;p36"/>
          <p:cNvSpPr/>
          <p:nvPr/>
        </p:nvSpPr>
        <p:spPr>
          <a:xfrm>
            <a:off x="6607151" y="1151062"/>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0" name="Google Shape;300;p36"/>
          <p:cNvSpPr/>
          <p:nvPr/>
        </p:nvSpPr>
        <p:spPr>
          <a:xfrm>
            <a:off x="6533165" y="995813"/>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1" name="Google Shape;301;p36"/>
          <p:cNvSpPr/>
          <p:nvPr/>
        </p:nvSpPr>
        <p:spPr>
          <a:xfrm>
            <a:off x="7389913" y="1655711"/>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2" name="Google Shape;302;p36"/>
          <p:cNvSpPr/>
          <p:nvPr/>
        </p:nvSpPr>
        <p:spPr>
          <a:xfrm>
            <a:off x="7150063" y="1655711"/>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3" name="Google Shape;303;p36"/>
          <p:cNvSpPr/>
          <p:nvPr/>
        </p:nvSpPr>
        <p:spPr>
          <a:xfrm>
            <a:off x="7269988" y="1745711"/>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4" name="Google Shape;304;p36"/>
          <p:cNvSpPr/>
          <p:nvPr/>
        </p:nvSpPr>
        <p:spPr>
          <a:xfrm>
            <a:off x="7468692" y="1816465"/>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5" name="Google Shape;305;p36"/>
          <p:cNvSpPr/>
          <p:nvPr/>
        </p:nvSpPr>
        <p:spPr>
          <a:xfrm>
            <a:off x="6361700" y="1505538"/>
            <a:ext cx="269100" cy="3075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6" name="Google Shape;306;p36"/>
          <p:cNvSpPr/>
          <p:nvPr/>
        </p:nvSpPr>
        <p:spPr>
          <a:xfrm>
            <a:off x="7072521" y="1317869"/>
            <a:ext cx="269100" cy="3075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7" name="Google Shape;307;p36"/>
          <p:cNvSpPr/>
          <p:nvPr/>
        </p:nvSpPr>
        <p:spPr>
          <a:xfrm>
            <a:off x="6192462" y="115026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8" name="Google Shape;308;p36"/>
          <p:cNvSpPr/>
          <p:nvPr/>
        </p:nvSpPr>
        <p:spPr>
          <a:xfrm>
            <a:off x="6057862" y="1326361"/>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9" name="Google Shape;309;p36"/>
          <p:cNvSpPr/>
          <p:nvPr/>
        </p:nvSpPr>
        <p:spPr>
          <a:xfrm>
            <a:off x="6331812" y="1232837"/>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0" name="Google Shape;310;p36"/>
          <p:cNvSpPr/>
          <p:nvPr/>
        </p:nvSpPr>
        <p:spPr>
          <a:xfrm>
            <a:off x="6464212" y="139161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1" name="Google Shape;311;p36"/>
          <p:cNvSpPr/>
          <p:nvPr/>
        </p:nvSpPr>
        <p:spPr>
          <a:xfrm>
            <a:off x="6110662" y="152021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2" name="Google Shape;312;p36"/>
          <p:cNvSpPr/>
          <p:nvPr/>
        </p:nvSpPr>
        <p:spPr>
          <a:xfrm>
            <a:off x="6200652" y="99501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3" name="Google Shape;313;p36"/>
          <p:cNvSpPr/>
          <p:nvPr/>
        </p:nvSpPr>
        <p:spPr>
          <a:xfrm>
            <a:off x="6282452" y="1376525"/>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4" name="Google Shape;314;p36"/>
          <p:cNvSpPr/>
          <p:nvPr/>
        </p:nvSpPr>
        <p:spPr>
          <a:xfrm>
            <a:off x="6340002" y="1077589"/>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5" name="Google Shape;315;p36"/>
          <p:cNvSpPr/>
          <p:nvPr/>
        </p:nvSpPr>
        <p:spPr>
          <a:xfrm>
            <a:off x="6472402" y="123636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6" name="Google Shape;316;p36"/>
          <p:cNvSpPr/>
          <p:nvPr/>
        </p:nvSpPr>
        <p:spPr>
          <a:xfrm>
            <a:off x="6290652" y="152021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7" name="Google Shape;317;p36"/>
          <p:cNvSpPr/>
          <p:nvPr/>
        </p:nvSpPr>
        <p:spPr>
          <a:xfrm>
            <a:off x="6606351" y="1150262"/>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8" name="Google Shape;318;p36"/>
          <p:cNvSpPr/>
          <p:nvPr/>
        </p:nvSpPr>
        <p:spPr>
          <a:xfrm>
            <a:off x="6532366" y="99501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19" name="Google Shape;319;p36"/>
          <p:cNvSpPr/>
          <p:nvPr/>
        </p:nvSpPr>
        <p:spPr>
          <a:xfrm>
            <a:off x="7299113" y="1893897"/>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0" name="Google Shape;320;p36"/>
          <p:cNvSpPr/>
          <p:nvPr/>
        </p:nvSpPr>
        <p:spPr>
          <a:xfrm>
            <a:off x="7130338" y="1893897"/>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1" name="Google Shape;321;p36"/>
          <p:cNvSpPr/>
          <p:nvPr/>
        </p:nvSpPr>
        <p:spPr>
          <a:xfrm>
            <a:off x="7382453" y="1661572"/>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2" name="Google Shape;322;p36"/>
          <p:cNvSpPr/>
          <p:nvPr/>
        </p:nvSpPr>
        <p:spPr>
          <a:xfrm>
            <a:off x="7142603" y="1661572"/>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3" name="Google Shape;323;p36"/>
          <p:cNvSpPr/>
          <p:nvPr/>
        </p:nvSpPr>
        <p:spPr>
          <a:xfrm>
            <a:off x="7262528" y="1751572"/>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4" name="Google Shape;324;p36"/>
          <p:cNvSpPr/>
          <p:nvPr/>
        </p:nvSpPr>
        <p:spPr>
          <a:xfrm>
            <a:off x="7461232" y="1822326"/>
            <a:ext cx="90000" cy="90000"/>
          </a:xfrm>
          <a:prstGeom prst="flowChartConnector">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5" name="Google Shape;325;p36"/>
          <p:cNvSpPr/>
          <p:nvPr/>
        </p:nvSpPr>
        <p:spPr>
          <a:xfrm>
            <a:off x="6240025" y="1150438"/>
            <a:ext cx="269100" cy="3075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6" name="Google Shape;326;p36"/>
          <p:cNvSpPr/>
          <p:nvPr/>
        </p:nvSpPr>
        <p:spPr>
          <a:xfrm>
            <a:off x="7211146" y="1663894"/>
            <a:ext cx="269100" cy="307500"/>
          </a:xfrm>
          <a:prstGeom prst="mathMultiply">
            <a:avLst>
              <a:gd name="adj1" fmla="val 2352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7" name="Google Shape;327;p36"/>
          <p:cNvSpPr txBox="1"/>
          <p:nvPr/>
        </p:nvSpPr>
        <p:spPr>
          <a:xfrm>
            <a:off x="81152" y="4597032"/>
            <a:ext cx="4716300" cy="4899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None/>
            </a:pPr>
            <a:r>
              <a:rPr lang="en-GB" sz="1700">
                <a:solidFill>
                  <a:srgbClr val="CACACA"/>
                </a:solidFill>
                <a:latin typeface="Average"/>
                <a:ea typeface="Average"/>
                <a:cs typeface="Average"/>
                <a:sym typeface="Average"/>
              </a:rPr>
              <a:t>Source</a:t>
            </a:r>
            <a:r>
              <a:rPr lang="en-GB" sz="1500">
                <a:solidFill>
                  <a:srgbClr val="CACACA"/>
                </a:solidFill>
                <a:latin typeface="Average"/>
                <a:ea typeface="Average"/>
                <a:cs typeface="Average"/>
                <a:sym typeface="Average"/>
              </a:rPr>
              <a:t>:</a:t>
            </a:r>
            <a:r>
              <a:rPr lang="en-GB" sz="2642">
                <a:solidFill>
                  <a:srgbClr val="CACACA"/>
                </a:solidFill>
                <a:latin typeface="Average"/>
                <a:ea typeface="Average"/>
                <a:cs typeface="Average"/>
                <a:sym typeface="Average"/>
              </a:rPr>
              <a:t> </a:t>
            </a:r>
            <a:r>
              <a:rPr lang="en-GB" sz="1100" u="sng">
                <a:solidFill>
                  <a:schemeClr val="hlink"/>
                </a:solidFill>
                <a:hlinkClick r:id="rId3"/>
              </a:rPr>
              <a:t>https://www.geeksforgeeks.org/machine-learning/k-means-clustering-introduction/</a:t>
            </a:r>
            <a:endParaRPr sz="1800">
              <a:solidFill>
                <a:srgbClr val="CACACA"/>
              </a:solidFill>
              <a:latin typeface="Average"/>
              <a:ea typeface="Average"/>
              <a:cs typeface="Average"/>
              <a:sym typeface="Average"/>
            </a:endParaRPr>
          </a:p>
        </p:txBody>
      </p:sp>
      <p:pic>
        <p:nvPicPr>
          <p:cNvPr id="328" name="Google Shape;328;p36"/>
          <p:cNvPicPr preferRelativeResize="0"/>
          <p:nvPr/>
        </p:nvPicPr>
        <p:blipFill rotWithShape="1">
          <a:blip r:embed="rId4">
            <a:alphaModFix/>
          </a:blip>
          <a:srcRect l="51821" t="6760" r="2416" b="6682"/>
          <a:stretch/>
        </p:blipFill>
        <p:spPr>
          <a:xfrm>
            <a:off x="5537491" y="2438550"/>
            <a:ext cx="2708760" cy="2561750"/>
          </a:xfrm>
          <a:prstGeom prst="rect">
            <a:avLst/>
          </a:prstGeom>
          <a:noFill/>
          <a:ln>
            <a:noFill/>
          </a:ln>
        </p:spPr>
      </p:pic>
      <p:pic>
        <p:nvPicPr>
          <p:cNvPr id="329" name="Google Shape;329;p36"/>
          <p:cNvPicPr preferRelativeResize="0"/>
          <p:nvPr/>
        </p:nvPicPr>
        <p:blipFill rotWithShape="1">
          <a:blip r:embed="rId5">
            <a:alphaModFix/>
          </a:blip>
          <a:srcRect l="52603" t="6673" r="2470" b="6768"/>
          <a:stretch/>
        </p:blipFill>
        <p:spPr>
          <a:xfrm>
            <a:off x="5537500" y="2438550"/>
            <a:ext cx="2708750" cy="2609494"/>
          </a:xfrm>
          <a:prstGeom prst="rect">
            <a:avLst/>
          </a:prstGeom>
          <a:noFill/>
          <a:ln>
            <a:noFill/>
          </a:ln>
        </p:spPr>
      </p:pic>
      <p:pic>
        <p:nvPicPr>
          <p:cNvPr id="330" name="Google Shape;330;p36"/>
          <p:cNvPicPr preferRelativeResize="0"/>
          <p:nvPr/>
        </p:nvPicPr>
        <p:blipFill rotWithShape="1">
          <a:blip r:embed="rId6">
            <a:alphaModFix/>
          </a:blip>
          <a:srcRect l="52459" t="6855" r="3110" b="6587"/>
          <a:stretch/>
        </p:blipFill>
        <p:spPr>
          <a:xfrm>
            <a:off x="5537500" y="2418571"/>
            <a:ext cx="2708750" cy="2638555"/>
          </a:xfrm>
          <a:prstGeom prst="rect">
            <a:avLst/>
          </a:prstGeom>
          <a:noFill/>
          <a:ln>
            <a:noFill/>
          </a:ln>
        </p:spPr>
      </p:pic>
      <p:pic>
        <p:nvPicPr>
          <p:cNvPr id="331" name="Google Shape;331;p36"/>
          <p:cNvPicPr preferRelativeResize="0"/>
          <p:nvPr/>
        </p:nvPicPr>
        <p:blipFill rotWithShape="1">
          <a:blip r:embed="rId7">
            <a:alphaModFix/>
          </a:blip>
          <a:srcRect l="51821" t="7028" r="2632" b="6413"/>
          <a:stretch/>
        </p:blipFill>
        <p:spPr>
          <a:xfrm>
            <a:off x="5531475" y="2418575"/>
            <a:ext cx="2797620" cy="2658525"/>
          </a:xfrm>
          <a:prstGeom prst="rect">
            <a:avLst/>
          </a:prstGeom>
          <a:noFill/>
          <a:ln>
            <a:noFill/>
          </a:ln>
        </p:spPr>
      </p:pic>
      <p:pic>
        <p:nvPicPr>
          <p:cNvPr id="332" name="Google Shape;332;p36"/>
          <p:cNvPicPr preferRelativeResize="0"/>
          <p:nvPr/>
        </p:nvPicPr>
        <p:blipFill>
          <a:blip r:embed="rId8">
            <a:alphaModFix/>
          </a:blip>
          <a:stretch>
            <a:fillRect/>
          </a:stretch>
        </p:blipFill>
        <p:spPr>
          <a:xfrm>
            <a:off x="171150" y="4021500"/>
            <a:ext cx="5257599" cy="992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8"/>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7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8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8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8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8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84"/>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8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86"/>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7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7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0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0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0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0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0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1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1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1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1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1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1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1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1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1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2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2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32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2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32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305"/>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306"/>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2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2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2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329"/>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330"/>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31"/>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327"/>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Metrics to Quantify Cluster Quality</a:t>
            </a:r>
            <a:endParaRPr/>
          </a:p>
        </p:txBody>
      </p:sp>
      <p:sp>
        <p:nvSpPr>
          <p:cNvPr id="338" name="Google Shape;338;p37"/>
          <p:cNvSpPr txBox="1">
            <a:spLocks noGrp="1"/>
          </p:cNvSpPr>
          <p:nvPr>
            <p:ph type="body" idx="1"/>
          </p:nvPr>
        </p:nvSpPr>
        <p:spPr>
          <a:xfrm>
            <a:off x="311700" y="1152475"/>
            <a:ext cx="8520600" cy="30369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0"/>
              </a:spcAft>
              <a:buNone/>
            </a:pPr>
            <a:r>
              <a:rPr lang="en-GB"/>
              <a:t>The </a:t>
            </a:r>
            <a:r>
              <a:rPr lang="en-GB" b="1"/>
              <a:t>Silhouette Score</a:t>
            </a:r>
            <a:r>
              <a:rPr lang="en-GB"/>
              <a:t> evaluates how well each data point fits within its assigned cluster, and how distinctly separated it is from other clusters. For each data point, two main quantities are calculated:</a:t>
            </a:r>
            <a:endParaRPr/>
          </a:p>
          <a:p>
            <a:pPr marL="0" lvl="0" indent="0" algn="l" rtl="0">
              <a:lnSpc>
                <a:spcPct val="100000"/>
              </a:lnSpc>
              <a:spcBef>
                <a:spcPts val="1200"/>
              </a:spcBef>
              <a:spcAft>
                <a:spcPts val="0"/>
              </a:spcAft>
              <a:buNone/>
            </a:pPr>
            <a:r>
              <a:rPr lang="en-GB" b="1"/>
              <a:t>Intra-cluster distance (a_i):</a:t>
            </a:r>
            <a:r>
              <a:rPr lang="en-GB"/>
              <a:t> This measures how close the data point is to other points within the same cluster. </a:t>
            </a:r>
            <a:endParaRPr/>
          </a:p>
          <a:p>
            <a:pPr marL="457200" lvl="0" indent="-317182" algn="l" rtl="0">
              <a:lnSpc>
                <a:spcPct val="100000"/>
              </a:lnSpc>
              <a:spcBef>
                <a:spcPts val="1200"/>
              </a:spcBef>
              <a:spcAft>
                <a:spcPts val="0"/>
              </a:spcAft>
              <a:buSzPct val="100000"/>
              <a:buChar char="-"/>
            </a:pPr>
            <a:r>
              <a:rPr lang="en-GB"/>
              <a:t>It is computed by taking the average distance between the point and all other points in its own cluster. </a:t>
            </a:r>
            <a:endParaRPr/>
          </a:p>
          <a:p>
            <a:pPr marL="457200" lvl="0" indent="-317182" algn="l" rtl="0">
              <a:lnSpc>
                <a:spcPct val="100000"/>
              </a:lnSpc>
              <a:spcBef>
                <a:spcPts val="0"/>
              </a:spcBef>
              <a:spcAft>
                <a:spcPts val="0"/>
              </a:spcAft>
              <a:buSzPct val="100000"/>
              <a:buChar char="-"/>
            </a:pPr>
            <a:r>
              <a:rPr lang="en-GB"/>
              <a:t>A smaller value of a_i indicates that the data point is well-matched to its cluster.</a:t>
            </a:r>
            <a:endParaRPr/>
          </a:p>
          <a:p>
            <a:pPr marL="0" lvl="0" indent="0" algn="l" rtl="0">
              <a:lnSpc>
                <a:spcPct val="100000"/>
              </a:lnSpc>
              <a:spcBef>
                <a:spcPts val="1200"/>
              </a:spcBef>
              <a:spcAft>
                <a:spcPts val="0"/>
              </a:spcAft>
              <a:buNone/>
            </a:pPr>
            <a:r>
              <a:rPr lang="en-GB" b="1"/>
              <a:t>Nearest-cluster distance (b_i): </a:t>
            </a:r>
            <a:r>
              <a:rPr lang="en-GB"/>
              <a:t>how far the data point is from points in the nearest neighboring cluster.</a:t>
            </a:r>
            <a:endParaRPr/>
          </a:p>
          <a:p>
            <a:pPr marL="457200" lvl="0" indent="-317182" algn="l" rtl="0">
              <a:lnSpc>
                <a:spcPct val="100000"/>
              </a:lnSpc>
              <a:spcBef>
                <a:spcPts val="1200"/>
              </a:spcBef>
              <a:spcAft>
                <a:spcPts val="0"/>
              </a:spcAft>
              <a:buSzPct val="100000"/>
              <a:buChar char="-"/>
            </a:pPr>
            <a:r>
              <a:rPr lang="en-GB"/>
              <a:t>It is calculated as the average distance between the point and all points in the nearest different cluster. </a:t>
            </a:r>
            <a:endParaRPr/>
          </a:p>
          <a:p>
            <a:pPr marL="457200" lvl="0" indent="-317182" algn="l" rtl="0">
              <a:lnSpc>
                <a:spcPct val="100000"/>
              </a:lnSpc>
              <a:spcBef>
                <a:spcPts val="0"/>
              </a:spcBef>
              <a:spcAft>
                <a:spcPts val="0"/>
              </a:spcAft>
              <a:buSzPct val="100000"/>
              <a:buChar char="-"/>
            </a:pPr>
            <a:r>
              <a:rPr lang="en-GB"/>
              <a:t>A larger b_i means the data point is well-separated from neighboring clusters.</a:t>
            </a:r>
            <a:endParaRPr/>
          </a:p>
          <a:p>
            <a:pPr marL="0" lvl="0" indent="0" algn="l" rtl="0">
              <a:lnSpc>
                <a:spcPct val="100000"/>
              </a:lnSpc>
              <a:spcBef>
                <a:spcPts val="1200"/>
              </a:spcBef>
              <a:spcAft>
                <a:spcPts val="1200"/>
              </a:spcAft>
              <a:buNone/>
            </a:pPr>
            <a:r>
              <a:rPr lang="en-GB"/>
              <a:t>This difference between distances is turned into a score between -1 and 1 using the silhouette formula:</a:t>
            </a:r>
            <a:endParaRPr/>
          </a:p>
        </p:txBody>
      </p:sp>
      <p:pic>
        <p:nvPicPr>
          <p:cNvPr id="339" name="Google Shape;339;p37"/>
          <p:cNvPicPr preferRelativeResize="0"/>
          <p:nvPr/>
        </p:nvPicPr>
        <p:blipFill>
          <a:blip r:embed="rId3">
            <a:alphaModFix/>
          </a:blip>
          <a:stretch>
            <a:fillRect/>
          </a:stretch>
        </p:blipFill>
        <p:spPr>
          <a:xfrm>
            <a:off x="2885785" y="4130300"/>
            <a:ext cx="3372416" cy="66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Metrics to Quantify Cluster Quality</a:t>
            </a:r>
            <a:endParaRPr/>
          </a:p>
        </p:txBody>
      </p:sp>
      <p:pic>
        <p:nvPicPr>
          <p:cNvPr id="345" name="Google Shape;345;p38"/>
          <p:cNvPicPr preferRelativeResize="0"/>
          <p:nvPr/>
        </p:nvPicPr>
        <p:blipFill>
          <a:blip r:embed="rId3">
            <a:alphaModFix/>
          </a:blip>
          <a:stretch>
            <a:fillRect/>
          </a:stretch>
        </p:blipFill>
        <p:spPr>
          <a:xfrm>
            <a:off x="1735825" y="1679775"/>
            <a:ext cx="5672350" cy="274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Metrics to Quantify Cluster Quality</a:t>
            </a:r>
            <a:endParaRPr/>
          </a:p>
        </p:txBody>
      </p:sp>
      <p:pic>
        <p:nvPicPr>
          <p:cNvPr id="351" name="Google Shape;351;p39"/>
          <p:cNvPicPr preferRelativeResize="0"/>
          <p:nvPr/>
        </p:nvPicPr>
        <p:blipFill>
          <a:blip r:embed="rId3">
            <a:alphaModFix/>
          </a:blip>
          <a:stretch>
            <a:fillRect/>
          </a:stretch>
        </p:blipFill>
        <p:spPr>
          <a:xfrm>
            <a:off x="275850" y="1311300"/>
            <a:ext cx="8592301" cy="3258750"/>
          </a:xfrm>
          <a:prstGeom prst="rect">
            <a:avLst/>
          </a:prstGeom>
          <a:noFill/>
          <a:ln>
            <a:noFill/>
          </a:ln>
        </p:spPr>
      </p:pic>
      <p:pic>
        <p:nvPicPr>
          <p:cNvPr id="352" name="Google Shape;352;p39"/>
          <p:cNvPicPr preferRelativeResize="0"/>
          <p:nvPr/>
        </p:nvPicPr>
        <p:blipFill rotWithShape="1">
          <a:blip r:embed="rId3">
            <a:alphaModFix/>
          </a:blip>
          <a:srcRect l="48903" r="36491" b="92692"/>
          <a:stretch/>
        </p:blipFill>
        <p:spPr>
          <a:xfrm>
            <a:off x="7577326" y="1311300"/>
            <a:ext cx="1254976" cy="238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Choosing Number of Clusters (k)</a:t>
            </a:r>
            <a:endParaRPr/>
          </a:p>
        </p:txBody>
      </p:sp>
      <p:sp>
        <p:nvSpPr>
          <p:cNvPr id="358" name="Google Shape;358;p40"/>
          <p:cNvSpPr txBox="1">
            <a:spLocks noGrp="1"/>
          </p:cNvSpPr>
          <p:nvPr>
            <p:ph type="body" idx="1"/>
          </p:nvPr>
        </p:nvSpPr>
        <p:spPr>
          <a:xfrm>
            <a:off x="311700" y="1152475"/>
            <a:ext cx="6355800" cy="1419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The Elbow Method (plot within-cluster sum of squares)</a:t>
            </a:r>
            <a:endParaRPr/>
          </a:p>
          <a:p>
            <a:pPr marL="457200" lvl="0" indent="-342900" algn="l" rtl="0">
              <a:spcBef>
                <a:spcPts val="0"/>
              </a:spcBef>
              <a:spcAft>
                <a:spcPts val="0"/>
              </a:spcAft>
              <a:buSzPts val="1800"/>
              <a:buChar char="●"/>
            </a:pPr>
            <a:r>
              <a:rPr lang="en-GB"/>
              <a:t>Silhouette Score (cluster separation)</a:t>
            </a:r>
            <a:endParaRPr/>
          </a:p>
          <a:p>
            <a:pPr marL="457200" lvl="0" indent="-342900" algn="l" rtl="0">
              <a:spcBef>
                <a:spcPts val="0"/>
              </a:spcBef>
              <a:spcAft>
                <a:spcPts val="0"/>
              </a:spcAft>
              <a:buSzPts val="1800"/>
              <a:buChar char="●"/>
            </a:pPr>
            <a:r>
              <a:rPr lang="en-GB"/>
              <a:t>Domain knowledge also important</a:t>
            </a:r>
            <a:endParaRPr/>
          </a:p>
          <a:p>
            <a:pPr marL="0" lvl="0" indent="0" algn="l" rtl="0">
              <a:spcBef>
                <a:spcPts val="0"/>
              </a:spcBef>
              <a:spcAft>
                <a:spcPts val="1200"/>
              </a:spcAft>
              <a:buNone/>
            </a:pPr>
            <a:endParaRPr/>
          </a:p>
        </p:txBody>
      </p:sp>
      <p:pic>
        <p:nvPicPr>
          <p:cNvPr id="359" name="Google Shape;359;p40"/>
          <p:cNvPicPr preferRelativeResize="0"/>
          <p:nvPr/>
        </p:nvPicPr>
        <p:blipFill>
          <a:blip r:embed="rId3">
            <a:alphaModFix/>
          </a:blip>
          <a:stretch>
            <a:fillRect/>
          </a:stretch>
        </p:blipFill>
        <p:spPr>
          <a:xfrm>
            <a:off x="311700" y="2706525"/>
            <a:ext cx="4429574" cy="1810800"/>
          </a:xfrm>
          <a:prstGeom prst="rect">
            <a:avLst/>
          </a:prstGeom>
          <a:noFill/>
          <a:ln>
            <a:noFill/>
          </a:ln>
        </p:spPr>
      </p:pic>
      <p:pic>
        <p:nvPicPr>
          <p:cNvPr id="360" name="Google Shape;360;p40"/>
          <p:cNvPicPr preferRelativeResize="0"/>
          <p:nvPr/>
        </p:nvPicPr>
        <p:blipFill>
          <a:blip r:embed="rId4">
            <a:alphaModFix/>
          </a:blip>
          <a:stretch>
            <a:fillRect/>
          </a:stretch>
        </p:blipFill>
        <p:spPr>
          <a:xfrm>
            <a:off x="5147124" y="2250400"/>
            <a:ext cx="3429450" cy="226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p:nvPr/>
        </p:nvSpPr>
        <p:spPr>
          <a:xfrm>
            <a:off x="5696150" y="1821800"/>
            <a:ext cx="3197100" cy="28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1">
                <a:solidFill>
                  <a:schemeClr val="accent3"/>
                </a:solidFill>
                <a:latin typeface="Average"/>
                <a:ea typeface="Average"/>
                <a:cs typeface="Average"/>
                <a:sym typeface="Average"/>
              </a:rPr>
              <a:t>Agglomerative</a:t>
            </a:r>
            <a:r>
              <a:rPr lang="en-GB" sz="1800">
                <a:solidFill>
                  <a:schemeClr val="accent3"/>
                </a:solidFill>
                <a:latin typeface="Average"/>
                <a:ea typeface="Average"/>
                <a:cs typeface="Average"/>
                <a:sym typeface="Average"/>
              </a:rPr>
              <a:t> (bottom-up): starts with individual data points as separate clusters and merges them into larger clusters based on similarity</a:t>
            </a:r>
            <a:endParaRPr sz="1800">
              <a:solidFill>
                <a:schemeClr val="accent3"/>
              </a:solidFill>
              <a:latin typeface="Average"/>
              <a:ea typeface="Average"/>
              <a:cs typeface="Average"/>
              <a:sym typeface="Average"/>
            </a:endParaRPr>
          </a:p>
          <a:p>
            <a:pPr marL="0" lvl="0" indent="0" algn="l" rtl="0">
              <a:lnSpc>
                <a:spcPct val="115000"/>
              </a:lnSpc>
              <a:spcBef>
                <a:spcPts val="0"/>
              </a:spcBef>
              <a:spcAft>
                <a:spcPts val="0"/>
              </a:spcAft>
              <a:buNone/>
            </a:pPr>
            <a:endParaRPr sz="1800">
              <a:solidFill>
                <a:schemeClr val="accent3"/>
              </a:solidFill>
              <a:latin typeface="Average"/>
              <a:ea typeface="Average"/>
              <a:cs typeface="Average"/>
              <a:sym typeface="Average"/>
            </a:endParaRPr>
          </a:p>
          <a:p>
            <a:pPr marL="0" lvl="0" indent="0" algn="l" rtl="0">
              <a:lnSpc>
                <a:spcPct val="115000"/>
              </a:lnSpc>
              <a:spcBef>
                <a:spcPts val="0"/>
              </a:spcBef>
              <a:spcAft>
                <a:spcPts val="0"/>
              </a:spcAft>
              <a:buNone/>
            </a:pPr>
            <a:r>
              <a:rPr lang="en-GB" sz="1800" b="1">
                <a:solidFill>
                  <a:schemeClr val="accent3"/>
                </a:solidFill>
                <a:latin typeface="Average"/>
                <a:ea typeface="Average"/>
                <a:cs typeface="Average"/>
                <a:sym typeface="Average"/>
              </a:rPr>
              <a:t>Divisive</a:t>
            </a:r>
            <a:r>
              <a:rPr lang="en-GB" sz="1800">
                <a:solidFill>
                  <a:schemeClr val="accent3"/>
                </a:solidFill>
                <a:latin typeface="Average"/>
                <a:ea typeface="Average"/>
                <a:cs typeface="Average"/>
                <a:sym typeface="Average"/>
              </a:rPr>
              <a:t> (top-down): </a:t>
            </a:r>
            <a:endParaRPr sz="1800">
              <a:solidFill>
                <a:schemeClr val="accent3"/>
              </a:solidFill>
              <a:latin typeface="Average"/>
              <a:ea typeface="Average"/>
              <a:cs typeface="Average"/>
              <a:sym typeface="Average"/>
            </a:endParaRPr>
          </a:p>
          <a:p>
            <a:pPr marL="0" lvl="0" indent="0" algn="l" rtl="0">
              <a:lnSpc>
                <a:spcPct val="115000"/>
              </a:lnSpc>
              <a:spcBef>
                <a:spcPts val="0"/>
              </a:spcBef>
              <a:spcAft>
                <a:spcPts val="0"/>
              </a:spcAft>
              <a:buNone/>
            </a:pPr>
            <a:r>
              <a:rPr lang="en-GB" sz="1800">
                <a:solidFill>
                  <a:schemeClr val="accent3"/>
                </a:solidFill>
                <a:latin typeface="Average"/>
                <a:ea typeface="Average"/>
                <a:cs typeface="Average"/>
                <a:sym typeface="Average"/>
              </a:rPr>
              <a:t>starts with a single cluster and divides it into smaller ones</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366" name="Google Shape;36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Hierarchical Clustering</a:t>
            </a:r>
            <a:endParaRPr/>
          </a:p>
        </p:txBody>
      </p:sp>
      <p:sp>
        <p:nvSpPr>
          <p:cNvPr id="367" name="Google Shape;367;p41"/>
          <p:cNvSpPr txBox="1">
            <a:spLocks noGrp="1"/>
          </p:cNvSpPr>
          <p:nvPr>
            <p:ph type="body" idx="1"/>
          </p:nvPr>
        </p:nvSpPr>
        <p:spPr>
          <a:xfrm>
            <a:off x="311700" y="1152475"/>
            <a:ext cx="6355800" cy="724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Builds a tree of clusters (dendrogram)</a:t>
            </a:r>
            <a:endParaRPr/>
          </a:p>
        </p:txBody>
      </p:sp>
      <p:pic>
        <p:nvPicPr>
          <p:cNvPr id="368" name="Google Shape;368;p41"/>
          <p:cNvPicPr preferRelativeResize="0"/>
          <p:nvPr/>
        </p:nvPicPr>
        <p:blipFill>
          <a:blip r:embed="rId3">
            <a:alphaModFix/>
          </a:blip>
          <a:stretch>
            <a:fillRect/>
          </a:stretch>
        </p:blipFill>
        <p:spPr>
          <a:xfrm>
            <a:off x="311700" y="1876675"/>
            <a:ext cx="4936750" cy="2738450"/>
          </a:xfrm>
          <a:prstGeom prst="rect">
            <a:avLst/>
          </a:prstGeom>
          <a:noFill/>
          <a:ln>
            <a:noFill/>
          </a:ln>
        </p:spPr>
      </p:pic>
      <p:sp>
        <p:nvSpPr>
          <p:cNvPr id="369" name="Google Shape;369;p41"/>
          <p:cNvSpPr txBox="1"/>
          <p:nvPr/>
        </p:nvSpPr>
        <p:spPr>
          <a:xfrm>
            <a:off x="81150" y="4597025"/>
            <a:ext cx="5558400" cy="572700"/>
          </a:xfrm>
          <a:prstGeom prst="rect">
            <a:avLst/>
          </a:prstGeom>
          <a:noFill/>
          <a:ln>
            <a:noFill/>
          </a:ln>
        </p:spPr>
        <p:txBody>
          <a:bodyPr spcFirstLastPara="1" wrap="square" lIns="91425" tIns="91425" rIns="91425" bIns="91425" anchor="t" anchorCtr="0">
            <a:normAutofit fontScale="70000"/>
          </a:bodyPr>
          <a:lstStyle/>
          <a:p>
            <a:pPr marL="0" lvl="0" indent="0" algn="l" rtl="0">
              <a:lnSpc>
                <a:spcPct val="115000"/>
              </a:lnSpc>
              <a:spcBef>
                <a:spcPts val="0"/>
              </a:spcBef>
              <a:spcAft>
                <a:spcPts val="1200"/>
              </a:spcAft>
              <a:buNone/>
            </a:pPr>
            <a:r>
              <a:rPr lang="en-GB" sz="1700">
                <a:solidFill>
                  <a:srgbClr val="CACACA"/>
                </a:solidFill>
                <a:latin typeface="Average"/>
                <a:ea typeface="Average"/>
                <a:cs typeface="Average"/>
                <a:sym typeface="Average"/>
              </a:rPr>
              <a:t>Source</a:t>
            </a:r>
            <a:r>
              <a:rPr lang="en-GB" sz="1500">
                <a:solidFill>
                  <a:srgbClr val="CACACA"/>
                </a:solidFill>
                <a:latin typeface="Average"/>
                <a:ea typeface="Average"/>
                <a:cs typeface="Average"/>
                <a:sym typeface="Average"/>
              </a:rPr>
              <a:t>:</a:t>
            </a:r>
            <a:r>
              <a:rPr lang="en-GB" sz="2642">
                <a:solidFill>
                  <a:srgbClr val="CACACA"/>
                </a:solidFill>
                <a:latin typeface="Average"/>
                <a:ea typeface="Average"/>
                <a:cs typeface="Average"/>
                <a:sym typeface="Average"/>
              </a:rPr>
              <a:t> </a:t>
            </a:r>
            <a:r>
              <a:rPr lang="en-GB" sz="1100" u="sng">
                <a:solidFill>
                  <a:schemeClr val="hlink"/>
                </a:solidFill>
                <a:hlinkClick r:id="rId4"/>
              </a:rPr>
              <a:t>https://www.linkedin.com/pulse/hierarchical-clustering-comprehensive-guide-understanding-massimo-re-r73gf/</a:t>
            </a:r>
            <a:endParaRPr sz="1800">
              <a:solidFill>
                <a:srgbClr val="CACACA"/>
              </a:solidFill>
              <a:latin typeface="Average"/>
              <a:ea typeface="Average"/>
              <a:cs typeface="Average"/>
              <a:sym typeface="Average"/>
            </a:endParaRPr>
          </a:p>
        </p:txBody>
      </p:sp>
      <p:pic>
        <p:nvPicPr>
          <p:cNvPr id="370" name="Google Shape;370;p41"/>
          <p:cNvPicPr preferRelativeResize="0"/>
          <p:nvPr/>
        </p:nvPicPr>
        <p:blipFill>
          <a:blip r:embed="rId5">
            <a:alphaModFix/>
          </a:blip>
          <a:stretch>
            <a:fillRect/>
          </a:stretch>
        </p:blipFill>
        <p:spPr>
          <a:xfrm>
            <a:off x="4726575" y="80350"/>
            <a:ext cx="4331850" cy="107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1369250" y="1094650"/>
            <a:ext cx="6259589" cy="3973375"/>
          </a:xfrm>
          <a:prstGeom prst="rect">
            <a:avLst/>
          </a:prstGeom>
          <a:noFill/>
          <a:ln>
            <a:noFill/>
          </a:ln>
        </p:spPr>
      </p:pic>
      <p:sp>
        <p:nvSpPr>
          <p:cNvPr id="75" name="Google Shape;7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Anaconda Navigator</a:t>
            </a:r>
            <a:endParaRPr/>
          </a:p>
        </p:txBody>
      </p:sp>
      <p:sp>
        <p:nvSpPr>
          <p:cNvPr id="76" name="Google Shape;76;p15"/>
          <p:cNvSpPr txBox="1">
            <a:spLocks noGrp="1"/>
          </p:cNvSpPr>
          <p:nvPr>
            <p:ph type="body" idx="1"/>
          </p:nvPr>
        </p:nvSpPr>
        <p:spPr>
          <a:xfrm>
            <a:off x="4057100" y="302975"/>
            <a:ext cx="4729200" cy="856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SzPts val="1018"/>
              <a:buNone/>
            </a:pPr>
            <a:r>
              <a:rPr lang="en-GB" sz="1565"/>
              <a:t>Start Anaconda Navigator and click on Launch under the jupyter notebook tool</a:t>
            </a:r>
            <a:endParaRPr sz="1565"/>
          </a:p>
        </p:txBody>
      </p:sp>
      <p:sp>
        <p:nvSpPr>
          <p:cNvPr id="77" name="Google Shape;77;p15"/>
          <p:cNvSpPr/>
          <p:nvPr/>
        </p:nvSpPr>
        <p:spPr>
          <a:xfrm>
            <a:off x="5341225" y="2845775"/>
            <a:ext cx="653700" cy="3558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p:nvPr/>
        </p:nvSpPr>
        <p:spPr>
          <a:xfrm rot="5400000">
            <a:off x="5512625" y="551425"/>
            <a:ext cx="2952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6" name="Google Shape;376;p42"/>
          <p:cNvSpPr/>
          <p:nvPr/>
        </p:nvSpPr>
        <p:spPr>
          <a:xfrm rot="5400000">
            <a:off x="5519478" y="1421583"/>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7" name="Google Shape;377;p42"/>
          <p:cNvSpPr/>
          <p:nvPr/>
        </p:nvSpPr>
        <p:spPr>
          <a:xfrm rot="5400000">
            <a:off x="5516609" y="1130279"/>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8" name="Google Shape;378;p42"/>
          <p:cNvSpPr/>
          <p:nvPr/>
        </p:nvSpPr>
        <p:spPr>
          <a:xfrm rot="5400000">
            <a:off x="5517322" y="1710440"/>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79" name="Google Shape;379;p42"/>
          <p:cNvSpPr/>
          <p:nvPr/>
        </p:nvSpPr>
        <p:spPr>
          <a:xfrm rot="5400000">
            <a:off x="5520191" y="2001744"/>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0" name="Google Shape;380;p42"/>
          <p:cNvSpPr/>
          <p:nvPr/>
        </p:nvSpPr>
        <p:spPr>
          <a:xfrm rot="5400000">
            <a:off x="5518756" y="2291844"/>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1" name="Google Shape;381;p42"/>
          <p:cNvSpPr/>
          <p:nvPr/>
        </p:nvSpPr>
        <p:spPr>
          <a:xfrm rot="5400000">
            <a:off x="5521625" y="2583148"/>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2" name="Google Shape;382;p42"/>
          <p:cNvSpPr/>
          <p:nvPr/>
        </p:nvSpPr>
        <p:spPr>
          <a:xfrm rot="5400000">
            <a:off x="5521625" y="2874450"/>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3" name="Google Shape;383;p42"/>
          <p:cNvSpPr/>
          <p:nvPr/>
        </p:nvSpPr>
        <p:spPr>
          <a:xfrm rot="5400000">
            <a:off x="5518044" y="840179"/>
            <a:ext cx="290100" cy="261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384" name="Google Shape;384;p42"/>
          <p:cNvCxnSpPr/>
          <p:nvPr/>
        </p:nvCxnSpPr>
        <p:spPr>
          <a:xfrm>
            <a:off x="4341025" y="1517925"/>
            <a:ext cx="19200" cy="2980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42"/>
          <p:cNvCxnSpPr/>
          <p:nvPr/>
        </p:nvCxnSpPr>
        <p:spPr>
          <a:xfrm rot="10800000" flipH="1">
            <a:off x="4136975" y="4331278"/>
            <a:ext cx="2998200" cy="2400"/>
          </a:xfrm>
          <a:prstGeom prst="straightConnector1">
            <a:avLst/>
          </a:prstGeom>
          <a:noFill/>
          <a:ln w="9525" cap="flat" cmpd="sng">
            <a:solidFill>
              <a:schemeClr val="dk2"/>
            </a:solidFill>
            <a:prstDash val="solid"/>
            <a:round/>
            <a:headEnd type="none" w="med" len="med"/>
            <a:tailEnd type="none" w="med" len="med"/>
          </a:ln>
        </p:spPr>
      </p:cxnSp>
      <p:sp>
        <p:nvSpPr>
          <p:cNvPr id="386" name="Google Shape;386;p42"/>
          <p:cNvSpPr/>
          <p:nvPr/>
        </p:nvSpPr>
        <p:spPr>
          <a:xfrm>
            <a:off x="4360375" y="1719631"/>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7" name="Google Shape;387;p42"/>
          <p:cNvSpPr/>
          <p:nvPr/>
        </p:nvSpPr>
        <p:spPr>
          <a:xfrm>
            <a:off x="4651676" y="1716760"/>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8" name="Google Shape;388;p42"/>
          <p:cNvSpPr/>
          <p:nvPr/>
        </p:nvSpPr>
        <p:spPr>
          <a:xfrm>
            <a:off x="4941773" y="1718196"/>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9" name="Google Shape;389;p42"/>
          <p:cNvSpPr/>
          <p:nvPr/>
        </p:nvSpPr>
        <p:spPr>
          <a:xfrm>
            <a:off x="5233073" y="1715324"/>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0" name="Google Shape;390;p42"/>
          <p:cNvSpPr/>
          <p:nvPr/>
        </p:nvSpPr>
        <p:spPr>
          <a:xfrm>
            <a:off x="5521928" y="1717483"/>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1" name="Google Shape;391;p42"/>
          <p:cNvSpPr/>
          <p:nvPr/>
        </p:nvSpPr>
        <p:spPr>
          <a:xfrm>
            <a:off x="5813229" y="1714611"/>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2" name="Google Shape;392;p42"/>
          <p:cNvSpPr/>
          <p:nvPr/>
        </p:nvSpPr>
        <p:spPr>
          <a:xfrm>
            <a:off x="6103325" y="1716047"/>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3" name="Google Shape;393;p42"/>
          <p:cNvSpPr/>
          <p:nvPr/>
        </p:nvSpPr>
        <p:spPr>
          <a:xfrm>
            <a:off x="6394626" y="1713175"/>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4" name="Google Shape;394;p42"/>
          <p:cNvSpPr/>
          <p:nvPr/>
        </p:nvSpPr>
        <p:spPr>
          <a:xfrm>
            <a:off x="6685925" y="1713175"/>
            <a:ext cx="290100" cy="26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5" name="Google Shape;39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Hierarchical Clustering</a:t>
            </a:r>
            <a:endParaRPr/>
          </a:p>
        </p:txBody>
      </p:sp>
      <p:sp>
        <p:nvSpPr>
          <p:cNvPr id="396" name="Google Shape;396;p42"/>
          <p:cNvSpPr txBox="1">
            <a:spLocks noGrp="1"/>
          </p:cNvSpPr>
          <p:nvPr>
            <p:ph type="body" idx="1"/>
          </p:nvPr>
        </p:nvSpPr>
        <p:spPr>
          <a:xfrm>
            <a:off x="311700" y="1152475"/>
            <a:ext cx="3573900" cy="334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Example of distance calculation:</a:t>
            </a:r>
            <a:endParaRPr/>
          </a:p>
          <a:p>
            <a:pPr marL="0" lvl="0" indent="0" algn="l" rtl="0">
              <a:spcBef>
                <a:spcPts val="1200"/>
              </a:spcBef>
              <a:spcAft>
                <a:spcPts val="0"/>
              </a:spcAft>
              <a:buNone/>
            </a:pPr>
            <a:r>
              <a:rPr lang="en-GB"/>
              <a:t>A(2,3)</a:t>
            </a:r>
            <a:endParaRPr/>
          </a:p>
          <a:p>
            <a:pPr marL="0" lvl="0" indent="0" algn="l" rtl="0">
              <a:spcBef>
                <a:spcPts val="1200"/>
              </a:spcBef>
              <a:spcAft>
                <a:spcPts val="0"/>
              </a:spcAft>
              <a:buNone/>
            </a:pPr>
            <a:r>
              <a:rPr lang="en-GB"/>
              <a:t>B(5,4)</a:t>
            </a:r>
            <a:endParaRPr/>
          </a:p>
          <a:p>
            <a:pPr marL="0" lvl="0" indent="0" algn="l" rtl="0">
              <a:spcBef>
                <a:spcPts val="1200"/>
              </a:spcBef>
              <a:spcAft>
                <a:spcPts val="0"/>
              </a:spcAft>
              <a:buNone/>
            </a:pPr>
            <a:r>
              <a:rPr lang="en-GB"/>
              <a:t>C(9,7)</a:t>
            </a:r>
            <a:endParaRPr/>
          </a:p>
          <a:p>
            <a:pPr marL="0" lvl="0" indent="0" algn="l" rtl="0">
              <a:spcBef>
                <a:spcPts val="1200"/>
              </a:spcBef>
              <a:spcAft>
                <a:spcPts val="0"/>
              </a:spcAft>
              <a:buNone/>
            </a:pPr>
            <a:r>
              <a:rPr lang="en-GB"/>
              <a:t>D(8,2)</a:t>
            </a:r>
            <a:endParaRPr/>
          </a:p>
          <a:p>
            <a:pPr marL="0" lvl="0" indent="0" algn="l" rtl="0">
              <a:spcBef>
                <a:spcPts val="1200"/>
              </a:spcBef>
              <a:spcAft>
                <a:spcPts val="1200"/>
              </a:spcAft>
              <a:buNone/>
            </a:pPr>
            <a:r>
              <a:rPr lang="en-GB"/>
              <a:t>E(7,5)</a:t>
            </a:r>
            <a:endParaRPr/>
          </a:p>
        </p:txBody>
      </p:sp>
      <p:sp>
        <p:nvSpPr>
          <p:cNvPr id="397" name="Google Shape;397;p42"/>
          <p:cNvSpPr/>
          <p:nvPr/>
        </p:nvSpPr>
        <p:spPr>
          <a:xfrm>
            <a:off x="4874125" y="3383700"/>
            <a:ext cx="135300" cy="14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8" name="Google Shape;398;p42"/>
          <p:cNvSpPr/>
          <p:nvPr/>
        </p:nvSpPr>
        <p:spPr>
          <a:xfrm>
            <a:off x="5745600" y="3093600"/>
            <a:ext cx="135300" cy="14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99" name="Google Shape;399;p42"/>
          <p:cNvSpPr/>
          <p:nvPr/>
        </p:nvSpPr>
        <p:spPr>
          <a:xfrm>
            <a:off x="6622125" y="3674988"/>
            <a:ext cx="135300" cy="14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00" name="Google Shape;400;p42"/>
          <p:cNvSpPr/>
          <p:nvPr/>
        </p:nvSpPr>
        <p:spPr>
          <a:xfrm>
            <a:off x="6326975" y="2802910"/>
            <a:ext cx="135300" cy="14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01" name="Google Shape;401;p42"/>
          <p:cNvSpPr/>
          <p:nvPr/>
        </p:nvSpPr>
        <p:spPr>
          <a:xfrm>
            <a:off x="6908975" y="2222122"/>
            <a:ext cx="135300" cy="14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02" name="Google Shape;402;p42"/>
          <p:cNvSpPr txBox="1"/>
          <p:nvPr/>
        </p:nvSpPr>
        <p:spPr>
          <a:xfrm>
            <a:off x="4529047" y="3012570"/>
            <a:ext cx="408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b="1">
                <a:solidFill>
                  <a:schemeClr val="accent5"/>
                </a:solidFill>
                <a:latin typeface="Average"/>
                <a:ea typeface="Average"/>
                <a:cs typeface="Average"/>
                <a:sym typeface="Average"/>
              </a:rPr>
              <a:t>A</a:t>
            </a:r>
            <a:endParaRPr sz="1800" b="1">
              <a:solidFill>
                <a:schemeClr val="accent5"/>
              </a:solidFill>
              <a:latin typeface="Average"/>
              <a:ea typeface="Average"/>
              <a:cs typeface="Average"/>
              <a:sym typeface="Average"/>
            </a:endParaRPr>
          </a:p>
        </p:txBody>
      </p:sp>
      <p:sp>
        <p:nvSpPr>
          <p:cNvPr id="403" name="Google Shape;403;p42"/>
          <p:cNvSpPr txBox="1"/>
          <p:nvPr/>
        </p:nvSpPr>
        <p:spPr>
          <a:xfrm>
            <a:off x="5438679" y="2789568"/>
            <a:ext cx="478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b="1">
                <a:solidFill>
                  <a:schemeClr val="accent5"/>
                </a:solidFill>
                <a:latin typeface="Average"/>
                <a:ea typeface="Average"/>
                <a:cs typeface="Average"/>
                <a:sym typeface="Average"/>
              </a:rPr>
              <a:t>B</a:t>
            </a:r>
            <a:endParaRPr sz="1800" b="1">
              <a:solidFill>
                <a:schemeClr val="accent5"/>
              </a:solidFill>
              <a:latin typeface="Average"/>
              <a:ea typeface="Average"/>
              <a:cs typeface="Average"/>
              <a:sym typeface="Average"/>
            </a:endParaRPr>
          </a:p>
        </p:txBody>
      </p:sp>
      <p:sp>
        <p:nvSpPr>
          <p:cNvPr id="404" name="Google Shape;404;p42"/>
          <p:cNvSpPr txBox="1"/>
          <p:nvPr/>
        </p:nvSpPr>
        <p:spPr>
          <a:xfrm>
            <a:off x="6626829" y="1902912"/>
            <a:ext cx="408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b="1">
                <a:solidFill>
                  <a:schemeClr val="accent5"/>
                </a:solidFill>
                <a:latin typeface="Average"/>
                <a:ea typeface="Average"/>
                <a:cs typeface="Average"/>
                <a:sym typeface="Average"/>
              </a:rPr>
              <a:t>C</a:t>
            </a:r>
            <a:endParaRPr sz="1800" b="1">
              <a:solidFill>
                <a:schemeClr val="accent5"/>
              </a:solidFill>
              <a:latin typeface="Average"/>
              <a:ea typeface="Average"/>
              <a:cs typeface="Average"/>
              <a:sym typeface="Average"/>
            </a:endParaRPr>
          </a:p>
        </p:txBody>
      </p:sp>
      <p:sp>
        <p:nvSpPr>
          <p:cNvPr id="405" name="Google Shape;405;p42"/>
          <p:cNvSpPr txBox="1"/>
          <p:nvPr/>
        </p:nvSpPr>
        <p:spPr>
          <a:xfrm>
            <a:off x="6324529" y="3370962"/>
            <a:ext cx="408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b="1">
                <a:solidFill>
                  <a:schemeClr val="accent5"/>
                </a:solidFill>
                <a:latin typeface="Average"/>
                <a:ea typeface="Average"/>
                <a:cs typeface="Average"/>
                <a:sym typeface="Average"/>
              </a:rPr>
              <a:t>D</a:t>
            </a:r>
            <a:endParaRPr sz="1800" b="1">
              <a:solidFill>
                <a:schemeClr val="accent5"/>
              </a:solidFill>
              <a:latin typeface="Average"/>
              <a:ea typeface="Average"/>
              <a:cs typeface="Average"/>
              <a:sym typeface="Average"/>
            </a:endParaRPr>
          </a:p>
        </p:txBody>
      </p:sp>
      <p:sp>
        <p:nvSpPr>
          <p:cNvPr id="406" name="Google Shape;406;p42"/>
          <p:cNvSpPr txBox="1"/>
          <p:nvPr/>
        </p:nvSpPr>
        <p:spPr>
          <a:xfrm>
            <a:off x="6044829" y="2499475"/>
            <a:ext cx="408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b="1">
                <a:solidFill>
                  <a:schemeClr val="accent5"/>
                </a:solidFill>
                <a:latin typeface="Average"/>
                <a:ea typeface="Average"/>
                <a:cs typeface="Average"/>
                <a:sym typeface="Average"/>
              </a:rPr>
              <a:t>E</a:t>
            </a:r>
            <a:endParaRPr sz="1800" b="1">
              <a:solidFill>
                <a:schemeClr val="accent5"/>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Hierarchical Clustering</a:t>
            </a:r>
            <a:endParaRPr/>
          </a:p>
        </p:txBody>
      </p:sp>
      <p:sp>
        <p:nvSpPr>
          <p:cNvPr id="412" name="Google Shape;412;p43"/>
          <p:cNvSpPr txBox="1">
            <a:spLocks noGrp="1"/>
          </p:cNvSpPr>
          <p:nvPr>
            <p:ph type="body" idx="1"/>
          </p:nvPr>
        </p:nvSpPr>
        <p:spPr>
          <a:xfrm>
            <a:off x="311700" y="1152475"/>
            <a:ext cx="3573900" cy="334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Example of distance calculation:</a:t>
            </a:r>
            <a:endParaRPr/>
          </a:p>
          <a:p>
            <a:pPr marL="0" lvl="0" indent="0" algn="l" rtl="0">
              <a:spcBef>
                <a:spcPts val="1200"/>
              </a:spcBef>
              <a:spcAft>
                <a:spcPts val="0"/>
              </a:spcAft>
              <a:buNone/>
            </a:pPr>
            <a:r>
              <a:rPr lang="en-GB"/>
              <a:t>A(2,3)</a:t>
            </a:r>
            <a:endParaRPr/>
          </a:p>
          <a:p>
            <a:pPr marL="0" lvl="0" indent="0" algn="l" rtl="0">
              <a:spcBef>
                <a:spcPts val="1200"/>
              </a:spcBef>
              <a:spcAft>
                <a:spcPts val="0"/>
              </a:spcAft>
              <a:buNone/>
            </a:pPr>
            <a:r>
              <a:rPr lang="en-GB"/>
              <a:t>B(5,4)</a:t>
            </a:r>
            <a:endParaRPr/>
          </a:p>
          <a:p>
            <a:pPr marL="0" lvl="0" indent="0" algn="l" rtl="0">
              <a:spcBef>
                <a:spcPts val="1200"/>
              </a:spcBef>
              <a:spcAft>
                <a:spcPts val="0"/>
              </a:spcAft>
              <a:buNone/>
            </a:pPr>
            <a:r>
              <a:rPr lang="en-GB"/>
              <a:t>C(9,7)</a:t>
            </a:r>
            <a:endParaRPr/>
          </a:p>
          <a:p>
            <a:pPr marL="0" lvl="0" indent="0" algn="l" rtl="0">
              <a:spcBef>
                <a:spcPts val="1200"/>
              </a:spcBef>
              <a:spcAft>
                <a:spcPts val="0"/>
              </a:spcAft>
              <a:buNone/>
            </a:pPr>
            <a:r>
              <a:rPr lang="en-GB"/>
              <a:t>D(8,2)</a:t>
            </a:r>
            <a:endParaRPr/>
          </a:p>
          <a:p>
            <a:pPr marL="0" lvl="0" indent="0" algn="l" rtl="0">
              <a:spcBef>
                <a:spcPts val="1200"/>
              </a:spcBef>
              <a:spcAft>
                <a:spcPts val="1200"/>
              </a:spcAft>
              <a:buNone/>
            </a:pPr>
            <a:r>
              <a:rPr lang="en-GB"/>
              <a:t>E(7,5)</a:t>
            </a:r>
            <a:endParaRPr/>
          </a:p>
        </p:txBody>
      </p:sp>
      <p:graphicFrame>
        <p:nvGraphicFramePr>
          <p:cNvPr id="413" name="Google Shape;413;p43"/>
          <p:cNvGraphicFramePr/>
          <p:nvPr/>
        </p:nvGraphicFramePr>
        <p:xfrm>
          <a:off x="3356850" y="1635250"/>
          <a:ext cx="3000000" cy="3000000"/>
        </p:xfrm>
        <a:graphic>
          <a:graphicData uri="http://schemas.openxmlformats.org/drawingml/2006/table">
            <a:tbl>
              <a:tblPr>
                <a:noFill/>
                <a:tableStyleId>{0A27AB69-74BC-413F-A66F-8073308CAAD5}</a:tableStyleId>
              </a:tblPr>
              <a:tblGrid>
                <a:gridCol w="912575">
                  <a:extLst>
                    <a:ext uri="{9D8B030D-6E8A-4147-A177-3AD203B41FA5}">
                      <a16:colId xmlns:a16="http://schemas.microsoft.com/office/drawing/2014/main" val="20000"/>
                    </a:ext>
                  </a:extLst>
                </a:gridCol>
                <a:gridCol w="912575">
                  <a:extLst>
                    <a:ext uri="{9D8B030D-6E8A-4147-A177-3AD203B41FA5}">
                      <a16:colId xmlns:a16="http://schemas.microsoft.com/office/drawing/2014/main" val="20001"/>
                    </a:ext>
                  </a:extLst>
                </a:gridCol>
                <a:gridCol w="912575">
                  <a:extLst>
                    <a:ext uri="{9D8B030D-6E8A-4147-A177-3AD203B41FA5}">
                      <a16:colId xmlns:a16="http://schemas.microsoft.com/office/drawing/2014/main" val="20002"/>
                    </a:ext>
                  </a:extLst>
                </a:gridCol>
                <a:gridCol w="912575">
                  <a:extLst>
                    <a:ext uri="{9D8B030D-6E8A-4147-A177-3AD203B41FA5}">
                      <a16:colId xmlns:a16="http://schemas.microsoft.com/office/drawing/2014/main" val="20003"/>
                    </a:ext>
                  </a:extLst>
                </a:gridCol>
                <a:gridCol w="912575">
                  <a:extLst>
                    <a:ext uri="{9D8B030D-6E8A-4147-A177-3AD203B41FA5}">
                      <a16:colId xmlns:a16="http://schemas.microsoft.com/office/drawing/2014/main" val="20004"/>
                    </a:ext>
                  </a:extLst>
                </a:gridCol>
                <a:gridCol w="912575">
                  <a:extLst>
                    <a:ext uri="{9D8B030D-6E8A-4147-A177-3AD203B41FA5}">
                      <a16:colId xmlns:a16="http://schemas.microsoft.com/office/drawing/2014/main" val="20005"/>
                    </a:ext>
                  </a:extLst>
                </a:gridCol>
              </a:tblGrid>
              <a:tr h="396725">
                <a:tc>
                  <a:txBody>
                    <a:bodyPr/>
                    <a:lstStyle/>
                    <a:p>
                      <a:pPr marL="0" lvl="0" indent="0" algn="ctr" rtl="0">
                        <a:spcBef>
                          <a:spcPts val="0"/>
                        </a:spcBef>
                        <a:spcAft>
                          <a:spcPts val="0"/>
                        </a:spcAft>
                        <a:buNone/>
                      </a:pP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A</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B</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C</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D</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E</a:t>
                      </a:r>
                      <a:endParaRPr>
                        <a:solidFill>
                          <a:schemeClr val="dk1"/>
                        </a:solidFill>
                      </a:endParaRPr>
                    </a:p>
                  </a:txBody>
                  <a:tcPr marL="91425" marR="91425" marT="91425" marB="91425" anchor="ctr"/>
                </a:tc>
                <a:extLst>
                  <a:ext uri="{0D108BD9-81ED-4DB2-BD59-A6C34878D82A}">
                    <a16:rowId xmlns:a16="http://schemas.microsoft.com/office/drawing/2014/main" val="10000"/>
                  </a:ext>
                </a:extLst>
              </a:tr>
              <a:tr h="396725">
                <a:tc>
                  <a:txBody>
                    <a:bodyPr/>
                    <a:lstStyle/>
                    <a:p>
                      <a:pPr marL="0" lvl="0" indent="0" algn="ctr" rtl="0">
                        <a:spcBef>
                          <a:spcPts val="0"/>
                        </a:spcBef>
                        <a:spcAft>
                          <a:spcPts val="0"/>
                        </a:spcAft>
                        <a:buNone/>
                      </a:pPr>
                      <a:r>
                        <a:rPr lang="en-GB">
                          <a:solidFill>
                            <a:schemeClr val="dk1"/>
                          </a:solidFill>
                        </a:rPr>
                        <a:t>A</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3.16</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8.06</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6.08</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5.39</a:t>
                      </a:r>
                      <a:endParaRPr>
                        <a:solidFill>
                          <a:schemeClr val="dk1"/>
                        </a:solidFill>
                      </a:endParaRPr>
                    </a:p>
                  </a:txBody>
                  <a:tcPr marL="91425" marR="91425" marT="91425" marB="91425" anchor="ctr"/>
                </a:tc>
                <a:extLst>
                  <a:ext uri="{0D108BD9-81ED-4DB2-BD59-A6C34878D82A}">
                    <a16:rowId xmlns:a16="http://schemas.microsoft.com/office/drawing/2014/main" val="10001"/>
                  </a:ext>
                </a:extLst>
              </a:tr>
              <a:tr h="396725">
                <a:tc>
                  <a:txBody>
                    <a:bodyPr/>
                    <a:lstStyle/>
                    <a:p>
                      <a:pPr marL="0" lvl="0" indent="0" algn="ctr" rtl="0">
                        <a:spcBef>
                          <a:spcPts val="0"/>
                        </a:spcBef>
                        <a:spcAft>
                          <a:spcPts val="0"/>
                        </a:spcAft>
                        <a:buNone/>
                      </a:pPr>
                      <a:r>
                        <a:rPr lang="en-GB">
                          <a:solidFill>
                            <a:schemeClr val="dk1"/>
                          </a:solidFill>
                        </a:rPr>
                        <a:t>B</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3.16</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5.00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3.61</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accent5"/>
                          </a:solidFill>
                        </a:rPr>
                        <a:t>2.24</a:t>
                      </a:r>
                      <a:endParaRPr>
                        <a:solidFill>
                          <a:schemeClr val="accent5"/>
                        </a:solidFill>
                      </a:endParaRPr>
                    </a:p>
                  </a:txBody>
                  <a:tcPr marL="91425" marR="91425" marT="91425" marB="91425" anchor="ctr"/>
                </a:tc>
                <a:extLst>
                  <a:ext uri="{0D108BD9-81ED-4DB2-BD59-A6C34878D82A}">
                    <a16:rowId xmlns:a16="http://schemas.microsoft.com/office/drawing/2014/main" val="10002"/>
                  </a:ext>
                </a:extLst>
              </a:tr>
              <a:tr h="396725">
                <a:tc>
                  <a:txBody>
                    <a:bodyPr/>
                    <a:lstStyle/>
                    <a:p>
                      <a:pPr marL="0" lvl="0" indent="0" algn="ctr" rtl="0">
                        <a:spcBef>
                          <a:spcPts val="0"/>
                        </a:spcBef>
                        <a:spcAft>
                          <a:spcPts val="0"/>
                        </a:spcAft>
                        <a:buNone/>
                      </a:pPr>
                      <a:r>
                        <a:rPr lang="en-GB">
                          <a:solidFill>
                            <a:schemeClr val="dk1"/>
                          </a:solidFill>
                        </a:rPr>
                        <a:t>C</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8.06</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5.00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5.10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2.83</a:t>
                      </a:r>
                      <a:endParaRPr>
                        <a:solidFill>
                          <a:schemeClr val="dk1"/>
                        </a:solidFill>
                      </a:endParaRPr>
                    </a:p>
                  </a:txBody>
                  <a:tcPr marL="91425" marR="91425" marT="91425" marB="91425" anchor="ctr"/>
                </a:tc>
                <a:extLst>
                  <a:ext uri="{0D108BD9-81ED-4DB2-BD59-A6C34878D82A}">
                    <a16:rowId xmlns:a16="http://schemas.microsoft.com/office/drawing/2014/main" val="10003"/>
                  </a:ext>
                </a:extLst>
              </a:tr>
              <a:tr h="396725">
                <a:tc>
                  <a:txBody>
                    <a:bodyPr/>
                    <a:lstStyle/>
                    <a:p>
                      <a:pPr marL="0" lvl="0" indent="0" algn="ctr" rtl="0">
                        <a:spcBef>
                          <a:spcPts val="0"/>
                        </a:spcBef>
                        <a:spcAft>
                          <a:spcPts val="0"/>
                        </a:spcAft>
                        <a:buNone/>
                      </a:pPr>
                      <a:r>
                        <a:rPr lang="en-GB">
                          <a:solidFill>
                            <a:schemeClr val="dk1"/>
                          </a:solidFill>
                        </a:rPr>
                        <a:t>D</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6.08</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3.61</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5.10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0</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3.16</a:t>
                      </a:r>
                      <a:endParaRPr>
                        <a:solidFill>
                          <a:schemeClr val="dk1"/>
                        </a:solidFill>
                      </a:endParaRPr>
                    </a:p>
                  </a:txBody>
                  <a:tcPr marL="91425" marR="91425" marT="91425" marB="91425" anchor="ctr"/>
                </a:tc>
                <a:extLst>
                  <a:ext uri="{0D108BD9-81ED-4DB2-BD59-A6C34878D82A}">
                    <a16:rowId xmlns:a16="http://schemas.microsoft.com/office/drawing/2014/main" val="10004"/>
                  </a:ext>
                </a:extLst>
              </a:tr>
              <a:tr h="396725">
                <a:tc>
                  <a:txBody>
                    <a:bodyPr/>
                    <a:lstStyle/>
                    <a:p>
                      <a:pPr marL="0" lvl="0" indent="0" algn="ctr" rtl="0">
                        <a:spcBef>
                          <a:spcPts val="0"/>
                        </a:spcBef>
                        <a:spcAft>
                          <a:spcPts val="0"/>
                        </a:spcAft>
                        <a:buNone/>
                      </a:pPr>
                      <a:r>
                        <a:rPr lang="en-GB">
                          <a:solidFill>
                            <a:schemeClr val="dk1"/>
                          </a:solidFill>
                        </a:rPr>
                        <a:t>E</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5.39</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accent5"/>
                          </a:solidFill>
                        </a:rPr>
                        <a:t>2.24</a:t>
                      </a:r>
                      <a:endParaRPr>
                        <a:solidFill>
                          <a:schemeClr val="accent5"/>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2.83</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3.16</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0</a:t>
                      </a:r>
                      <a:endParaRPr>
                        <a:solidFill>
                          <a:schemeClr val="dk1"/>
                        </a:solidFill>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414" name="Google Shape;414;p43"/>
          <p:cNvSpPr txBox="1"/>
          <p:nvPr/>
        </p:nvSpPr>
        <p:spPr>
          <a:xfrm>
            <a:off x="4724800" y="1129113"/>
            <a:ext cx="3121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Pairwise Euclidean Distance</a:t>
            </a:r>
            <a:endParaRPr sz="1800">
              <a:solidFill>
                <a:schemeClr val="accent3"/>
              </a:solidFill>
              <a:latin typeface="Average"/>
              <a:ea typeface="Average"/>
              <a:cs typeface="Average"/>
              <a:sym typeface="Average"/>
            </a:endParaRPr>
          </a:p>
        </p:txBody>
      </p:sp>
      <p:sp>
        <p:nvSpPr>
          <p:cNvPr id="415" name="Google Shape;415;p43"/>
          <p:cNvSpPr txBox="1"/>
          <p:nvPr/>
        </p:nvSpPr>
        <p:spPr>
          <a:xfrm>
            <a:off x="3356850" y="4195600"/>
            <a:ext cx="547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Merge the closest clusters based on minimum distance:</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GB" sz="1800">
                <a:solidFill>
                  <a:schemeClr val="accent3"/>
                </a:solidFill>
                <a:latin typeface="Average"/>
                <a:ea typeface="Average"/>
                <a:cs typeface="Average"/>
                <a:sym typeface="Average"/>
              </a:rPr>
              <a:t>B and E merge to {B,E}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txBox="1">
            <a:spLocks noGrp="1"/>
          </p:cNvSpPr>
          <p:nvPr>
            <p:ph type="body" idx="1"/>
          </p:nvPr>
        </p:nvSpPr>
        <p:spPr>
          <a:xfrm>
            <a:off x="311700" y="1152475"/>
            <a:ext cx="8520600" cy="133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Often use PCA to reduce dimensionality → then apply clustering</a:t>
            </a:r>
            <a:endParaRPr/>
          </a:p>
          <a:p>
            <a:pPr marL="0" lvl="0" indent="0" algn="l" rtl="0">
              <a:spcBef>
                <a:spcPts val="1200"/>
              </a:spcBef>
              <a:spcAft>
                <a:spcPts val="1200"/>
              </a:spcAft>
              <a:buNone/>
            </a:pPr>
            <a:r>
              <a:rPr lang="en-GB"/>
              <a:t>It is hard to interpret clusters in large dimensions, so typically it is performed in two dimensions. Therefore, we need to reduce the dimensionality first. </a:t>
            </a:r>
            <a:endParaRPr/>
          </a:p>
        </p:txBody>
      </p:sp>
      <p:sp>
        <p:nvSpPr>
          <p:cNvPr id="421" name="Google Shape;42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Combining Clustering with PCA</a:t>
            </a:r>
            <a:endParaRPr/>
          </a:p>
        </p:txBody>
      </p:sp>
      <p:graphicFrame>
        <p:nvGraphicFramePr>
          <p:cNvPr id="422" name="Google Shape;422;p44"/>
          <p:cNvGraphicFramePr/>
          <p:nvPr/>
        </p:nvGraphicFramePr>
        <p:xfrm>
          <a:off x="311700" y="2877275"/>
          <a:ext cx="3000000" cy="3000000"/>
        </p:xfrm>
        <a:graphic>
          <a:graphicData uri="http://schemas.openxmlformats.org/drawingml/2006/table">
            <a:tbl>
              <a:tblPr>
                <a:noFill/>
                <a:tableStyleId>{0A27AB69-74BC-413F-A66F-8073308CAAD5}</a:tableStyleId>
              </a:tblPr>
              <a:tblGrid>
                <a:gridCol w="696950">
                  <a:extLst>
                    <a:ext uri="{9D8B030D-6E8A-4147-A177-3AD203B41FA5}">
                      <a16:colId xmlns:a16="http://schemas.microsoft.com/office/drawing/2014/main" val="20000"/>
                    </a:ext>
                  </a:extLst>
                </a:gridCol>
                <a:gridCol w="696950">
                  <a:extLst>
                    <a:ext uri="{9D8B030D-6E8A-4147-A177-3AD203B41FA5}">
                      <a16:colId xmlns:a16="http://schemas.microsoft.com/office/drawing/2014/main" val="20001"/>
                    </a:ext>
                  </a:extLst>
                </a:gridCol>
                <a:gridCol w="696950">
                  <a:extLst>
                    <a:ext uri="{9D8B030D-6E8A-4147-A177-3AD203B41FA5}">
                      <a16:colId xmlns:a16="http://schemas.microsoft.com/office/drawing/2014/main" val="20002"/>
                    </a:ext>
                  </a:extLst>
                </a:gridCol>
                <a:gridCol w="696950">
                  <a:extLst>
                    <a:ext uri="{9D8B030D-6E8A-4147-A177-3AD203B41FA5}">
                      <a16:colId xmlns:a16="http://schemas.microsoft.com/office/drawing/2014/main" val="20003"/>
                    </a:ext>
                  </a:extLst>
                </a:gridCol>
              </a:tblGrid>
              <a:tr h="387300">
                <a:tc>
                  <a:txBody>
                    <a:bodyPr/>
                    <a:lstStyle/>
                    <a:p>
                      <a:pPr marL="0" lvl="0" indent="0" algn="ctr" rtl="0">
                        <a:spcBef>
                          <a:spcPts val="0"/>
                        </a:spcBef>
                        <a:spcAft>
                          <a:spcPts val="0"/>
                        </a:spcAft>
                        <a:buNone/>
                      </a:pPr>
                      <a:r>
                        <a:rPr lang="en-GB">
                          <a:solidFill>
                            <a:schemeClr val="dk1"/>
                          </a:solidFill>
                        </a:rPr>
                        <a:t>Var1</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Var2</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VarN</a:t>
                      </a:r>
                      <a:endParaRPr>
                        <a:solidFill>
                          <a:schemeClr val="dk1"/>
                        </a:solidFill>
                      </a:endParaRPr>
                    </a:p>
                  </a:txBody>
                  <a:tcPr marL="91425" marR="91425" marT="91425" marB="91425" anchor="ctr"/>
                </a:tc>
                <a:extLst>
                  <a:ext uri="{0D108BD9-81ED-4DB2-BD59-A6C34878D82A}">
                    <a16:rowId xmlns:a16="http://schemas.microsoft.com/office/drawing/2014/main" val="10000"/>
                  </a:ext>
                </a:extLst>
              </a:tr>
              <a:tr h="387300">
                <a:tc>
                  <a:txBody>
                    <a:bodyPr/>
                    <a:lstStyle/>
                    <a:p>
                      <a:pPr marL="0" lvl="0" indent="0" algn="ctr" rtl="0">
                        <a:spcBef>
                          <a:spcPts val="0"/>
                        </a:spcBef>
                        <a:spcAft>
                          <a:spcPts val="0"/>
                        </a:spcAft>
                        <a:buNone/>
                      </a:pPr>
                      <a:r>
                        <a:rPr lang="en-GB">
                          <a:solidFill>
                            <a:schemeClr val="dk1"/>
                          </a:solidFill>
                        </a:rPr>
                        <a:t>0.3</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-1.6</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0.8</a:t>
                      </a:r>
                      <a:endParaRPr>
                        <a:solidFill>
                          <a:schemeClr val="dk1"/>
                        </a:solidFill>
                      </a:endParaRPr>
                    </a:p>
                  </a:txBody>
                  <a:tcPr marL="91425" marR="91425" marT="91425" marB="91425" anchor="ctr"/>
                </a:tc>
                <a:extLst>
                  <a:ext uri="{0D108BD9-81ED-4DB2-BD59-A6C34878D82A}">
                    <a16:rowId xmlns:a16="http://schemas.microsoft.com/office/drawing/2014/main" val="10001"/>
                  </a:ext>
                </a:extLst>
              </a:tr>
              <a:tr h="387300">
                <a:tc>
                  <a:txBody>
                    <a:bodyPr/>
                    <a:lstStyle/>
                    <a:p>
                      <a:pPr marL="0" lvl="0" indent="0" algn="ctr" rtl="0">
                        <a:spcBef>
                          <a:spcPts val="0"/>
                        </a:spcBef>
                        <a:spcAft>
                          <a:spcPts val="0"/>
                        </a:spcAft>
                        <a:buNone/>
                      </a:pPr>
                      <a:r>
                        <a:rPr lang="en-GB">
                          <a:solidFill>
                            <a:schemeClr val="dk1"/>
                          </a:solidFill>
                        </a:rPr>
                        <a: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a:t>
                      </a:r>
                      <a:endParaRPr>
                        <a:solidFill>
                          <a:schemeClr val="dk1"/>
                        </a:solidFill>
                      </a:endParaRPr>
                    </a:p>
                  </a:txBody>
                  <a:tcPr marL="91425" marR="91425" marT="91425" marB="91425" anchor="ctr"/>
                </a:tc>
                <a:extLst>
                  <a:ext uri="{0D108BD9-81ED-4DB2-BD59-A6C34878D82A}">
                    <a16:rowId xmlns:a16="http://schemas.microsoft.com/office/drawing/2014/main" val="10002"/>
                  </a:ext>
                </a:extLst>
              </a:tr>
            </a:tbl>
          </a:graphicData>
        </a:graphic>
      </p:graphicFrame>
      <p:cxnSp>
        <p:nvCxnSpPr>
          <p:cNvPr id="423" name="Google Shape;423;p44"/>
          <p:cNvCxnSpPr/>
          <p:nvPr/>
        </p:nvCxnSpPr>
        <p:spPr>
          <a:xfrm>
            <a:off x="3885450" y="2640600"/>
            <a:ext cx="9300" cy="1659900"/>
          </a:xfrm>
          <a:prstGeom prst="straightConnector1">
            <a:avLst/>
          </a:prstGeom>
          <a:noFill/>
          <a:ln w="19050" cap="flat" cmpd="sng">
            <a:solidFill>
              <a:schemeClr val="dk2"/>
            </a:solidFill>
            <a:prstDash val="solid"/>
            <a:round/>
            <a:headEnd type="none" w="med" len="med"/>
            <a:tailEnd type="none" w="med" len="med"/>
          </a:ln>
        </p:spPr>
      </p:cxnSp>
      <p:cxnSp>
        <p:nvCxnSpPr>
          <p:cNvPr id="424" name="Google Shape;424;p44"/>
          <p:cNvCxnSpPr/>
          <p:nvPr/>
        </p:nvCxnSpPr>
        <p:spPr>
          <a:xfrm>
            <a:off x="3885458" y="4300406"/>
            <a:ext cx="1971000" cy="0"/>
          </a:xfrm>
          <a:prstGeom prst="straightConnector1">
            <a:avLst/>
          </a:prstGeom>
          <a:noFill/>
          <a:ln w="19050" cap="flat" cmpd="sng">
            <a:solidFill>
              <a:schemeClr val="dk2"/>
            </a:solidFill>
            <a:prstDash val="solid"/>
            <a:round/>
            <a:headEnd type="none" w="med" len="med"/>
            <a:tailEnd type="none" w="med" len="med"/>
          </a:ln>
        </p:spPr>
      </p:cxnSp>
      <p:sp>
        <p:nvSpPr>
          <p:cNvPr id="425" name="Google Shape;425;p44"/>
          <p:cNvSpPr/>
          <p:nvPr/>
        </p:nvSpPr>
        <p:spPr>
          <a:xfrm>
            <a:off x="4295652" y="357966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26" name="Google Shape;426;p44"/>
          <p:cNvSpPr/>
          <p:nvPr/>
        </p:nvSpPr>
        <p:spPr>
          <a:xfrm>
            <a:off x="4448052" y="373206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27" name="Google Shape;427;p44"/>
          <p:cNvSpPr/>
          <p:nvPr/>
        </p:nvSpPr>
        <p:spPr>
          <a:xfrm>
            <a:off x="5194602" y="287726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28" name="Google Shape;428;p44"/>
          <p:cNvSpPr/>
          <p:nvPr/>
        </p:nvSpPr>
        <p:spPr>
          <a:xfrm>
            <a:off x="5347002" y="302966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29" name="Google Shape;429;p44"/>
          <p:cNvSpPr/>
          <p:nvPr/>
        </p:nvSpPr>
        <p:spPr>
          <a:xfrm>
            <a:off x="5194602" y="3183464"/>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0" name="Google Shape;430;p44"/>
          <p:cNvSpPr/>
          <p:nvPr/>
        </p:nvSpPr>
        <p:spPr>
          <a:xfrm>
            <a:off x="4371852" y="3316139"/>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1" name="Google Shape;431;p44"/>
          <p:cNvSpPr/>
          <p:nvPr/>
        </p:nvSpPr>
        <p:spPr>
          <a:xfrm>
            <a:off x="4524252" y="3468539"/>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2" name="Google Shape;432;p44"/>
          <p:cNvSpPr/>
          <p:nvPr/>
        </p:nvSpPr>
        <p:spPr>
          <a:xfrm>
            <a:off x="4295652" y="3447901"/>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3" name="Google Shape;433;p44"/>
          <p:cNvSpPr/>
          <p:nvPr/>
        </p:nvSpPr>
        <p:spPr>
          <a:xfrm>
            <a:off x="4448052" y="3600301"/>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4" name="Google Shape;434;p44"/>
          <p:cNvSpPr/>
          <p:nvPr/>
        </p:nvSpPr>
        <p:spPr>
          <a:xfrm rot="-1414482">
            <a:off x="5042106" y="3836327"/>
            <a:ext cx="90012" cy="90012"/>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5" name="Google Shape;435;p44"/>
          <p:cNvSpPr/>
          <p:nvPr/>
        </p:nvSpPr>
        <p:spPr>
          <a:xfrm rot="-1414482">
            <a:off x="5271045" y="3915016"/>
            <a:ext cx="90012" cy="90012"/>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6" name="Google Shape;436;p44"/>
          <p:cNvSpPr/>
          <p:nvPr/>
        </p:nvSpPr>
        <p:spPr>
          <a:xfrm rot="-1414482">
            <a:off x="5164625" y="4116947"/>
            <a:ext cx="90012" cy="90012"/>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7" name="Google Shape;437;p44"/>
          <p:cNvSpPr/>
          <p:nvPr/>
        </p:nvSpPr>
        <p:spPr>
          <a:xfrm rot="1619557">
            <a:off x="5078339" y="3699961"/>
            <a:ext cx="89892" cy="89892"/>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8" name="Google Shape;438;p44"/>
          <p:cNvSpPr/>
          <p:nvPr/>
        </p:nvSpPr>
        <p:spPr>
          <a:xfrm rot="1619557">
            <a:off x="5144951" y="3904936"/>
            <a:ext cx="89892" cy="89892"/>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39" name="Google Shape;439;p44"/>
          <p:cNvSpPr/>
          <p:nvPr/>
        </p:nvSpPr>
        <p:spPr>
          <a:xfrm rot="1619557">
            <a:off x="4939341" y="3972795"/>
            <a:ext cx="89892" cy="89892"/>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440" name="Google Shape;440;p44"/>
          <p:cNvCxnSpPr/>
          <p:nvPr/>
        </p:nvCxnSpPr>
        <p:spPr>
          <a:xfrm>
            <a:off x="6485050" y="2640186"/>
            <a:ext cx="9300" cy="1659900"/>
          </a:xfrm>
          <a:prstGeom prst="straightConnector1">
            <a:avLst/>
          </a:prstGeom>
          <a:noFill/>
          <a:ln w="19050" cap="flat" cmpd="sng">
            <a:solidFill>
              <a:schemeClr val="dk2"/>
            </a:solidFill>
            <a:prstDash val="solid"/>
            <a:round/>
            <a:headEnd type="none" w="med" len="med"/>
            <a:tailEnd type="none" w="med" len="med"/>
          </a:ln>
        </p:spPr>
      </p:cxnSp>
      <p:cxnSp>
        <p:nvCxnSpPr>
          <p:cNvPr id="441" name="Google Shape;441;p44"/>
          <p:cNvCxnSpPr/>
          <p:nvPr/>
        </p:nvCxnSpPr>
        <p:spPr>
          <a:xfrm>
            <a:off x="6485058" y="4299992"/>
            <a:ext cx="1971000" cy="0"/>
          </a:xfrm>
          <a:prstGeom prst="straightConnector1">
            <a:avLst/>
          </a:prstGeom>
          <a:noFill/>
          <a:ln w="19050" cap="flat" cmpd="sng">
            <a:solidFill>
              <a:schemeClr val="dk2"/>
            </a:solidFill>
            <a:prstDash val="solid"/>
            <a:round/>
            <a:headEnd type="none" w="med" len="med"/>
            <a:tailEnd type="none" w="med" len="med"/>
          </a:ln>
        </p:spPr>
      </p:cxnSp>
      <p:sp>
        <p:nvSpPr>
          <p:cNvPr id="442" name="Google Shape;442;p44"/>
          <p:cNvSpPr/>
          <p:nvPr/>
        </p:nvSpPr>
        <p:spPr>
          <a:xfrm>
            <a:off x="6895252" y="3579250"/>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3" name="Google Shape;443;p44"/>
          <p:cNvSpPr/>
          <p:nvPr/>
        </p:nvSpPr>
        <p:spPr>
          <a:xfrm>
            <a:off x="7047652" y="3731650"/>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4" name="Google Shape;444;p44"/>
          <p:cNvSpPr/>
          <p:nvPr/>
        </p:nvSpPr>
        <p:spPr>
          <a:xfrm>
            <a:off x="7794202" y="2876850"/>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5" name="Google Shape;445;p44"/>
          <p:cNvSpPr/>
          <p:nvPr/>
        </p:nvSpPr>
        <p:spPr>
          <a:xfrm>
            <a:off x="7946602" y="3029250"/>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6" name="Google Shape;446;p44"/>
          <p:cNvSpPr/>
          <p:nvPr/>
        </p:nvSpPr>
        <p:spPr>
          <a:xfrm>
            <a:off x="7794202" y="3183050"/>
            <a:ext cx="90000" cy="900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7" name="Google Shape;447;p44"/>
          <p:cNvSpPr/>
          <p:nvPr/>
        </p:nvSpPr>
        <p:spPr>
          <a:xfrm>
            <a:off x="6971452" y="3315725"/>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8" name="Google Shape;448;p44"/>
          <p:cNvSpPr/>
          <p:nvPr/>
        </p:nvSpPr>
        <p:spPr>
          <a:xfrm>
            <a:off x="7123852" y="3468125"/>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49" name="Google Shape;449;p44"/>
          <p:cNvSpPr/>
          <p:nvPr/>
        </p:nvSpPr>
        <p:spPr>
          <a:xfrm>
            <a:off x="6895252" y="3447488"/>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0" name="Google Shape;450;p44"/>
          <p:cNvSpPr/>
          <p:nvPr/>
        </p:nvSpPr>
        <p:spPr>
          <a:xfrm>
            <a:off x="7047652" y="3599888"/>
            <a:ext cx="90000" cy="900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1" name="Google Shape;451;p44"/>
          <p:cNvSpPr/>
          <p:nvPr/>
        </p:nvSpPr>
        <p:spPr>
          <a:xfrm rot="-1414482">
            <a:off x="7641706" y="3835914"/>
            <a:ext cx="90012" cy="90012"/>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2" name="Google Shape;452;p44"/>
          <p:cNvSpPr/>
          <p:nvPr/>
        </p:nvSpPr>
        <p:spPr>
          <a:xfrm rot="-1414482">
            <a:off x="7870645" y="3914603"/>
            <a:ext cx="90012" cy="90012"/>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3" name="Google Shape;453;p44"/>
          <p:cNvSpPr/>
          <p:nvPr/>
        </p:nvSpPr>
        <p:spPr>
          <a:xfrm rot="-1414482">
            <a:off x="7764225" y="4116534"/>
            <a:ext cx="90012" cy="90012"/>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4" name="Google Shape;454;p44"/>
          <p:cNvSpPr/>
          <p:nvPr/>
        </p:nvSpPr>
        <p:spPr>
          <a:xfrm rot="1619557">
            <a:off x="7677939" y="3699548"/>
            <a:ext cx="89892" cy="89892"/>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5" name="Google Shape;455;p44"/>
          <p:cNvSpPr/>
          <p:nvPr/>
        </p:nvSpPr>
        <p:spPr>
          <a:xfrm rot="1619557">
            <a:off x="7744551" y="3904522"/>
            <a:ext cx="89892" cy="89892"/>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6" name="Google Shape;456;p44"/>
          <p:cNvSpPr/>
          <p:nvPr/>
        </p:nvSpPr>
        <p:spPr>
          <a:xfrm rot="1619557">
            <a:off x="7538941" y="3972381"/>
            <a:ext cx="89892" cy="89892"/>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457" name="Google Shape;457;p44"/>
          <p:cNvSpPr txBox="1"/>
          <p:nvPr/>
        </p:nvSpPr>
        <p:spPr>
          <a:xfrm>
            <a:off x="4664500" y="4300400"/>
            <a:ext cx="5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accent3"/>
                </a:solidFill>
                <a:latin typeface="Average"/>
                <a:ea typeface="Average"/>
                <a:cs typeface="Average"/>
                <a:sym typeface="Average"/>
              </a:rPr>
              <a:t>PC1</a:t>
            </a:r>
            <a:endParaRPr sz="1600">
              <a:solidFill>
                <a:schemeClr val="accent3"/>
              </a:solidFill>
              <a:latin typeface="Average"/>
              <a:ea typeface="Average"/>
              <a:cs typeface="Average"/>
              <a:sym typeface="Average"/>
            </a:endParaRPr>
          </a:p>
        </p:txBody>
      </p:sp>
      <p:sp>
        <p:nvSpPr>
          <p:cNvPr id="458" name="Google Shape;458;p44"/>
          <p:cNvSpPr txBox="1"/>
          <p:nvPr/>
        </p:nvSpPr>
        <p:spPr>
          <a:xfrm rot="-5400000">
            <a:off x="3358950" y="3145600"/>
            <a:ext cx="62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accent3"/>
                </a:solidFill>
                <a:latin typeface="Average"/>
                <a:ea typeface="Average"/>
                <a:cs typeface="Average"/>
                <a:sym typeface="Average"/>
              </a:rPr>
              <a:t>PC2</a:t>
            </a:r>
            <a:endParaRPr sz="1600">
              <a:solidFill>
                <a:schemeClr val="accent3"/>
              </a:solidFill>
              <a:latin typeface="Average"/>
              <a:ea typeface="Average"/>
              <a:cs typeface="Average"/>
              <a:sym typeface="Average"/>
            </a:endParaRPr>
          </a:p>
        </p:txBody>
      </p:sp>
      <p:sp>
        <p:nvSpPr>
          <p:cNvPr id="459" name="Google Shape;459;p44"/>
          <p:cNvSpPr txBox="1"/>
          <p:nvPr/>
        </p:nvSpPr>
        <p:spPr>
          <a:xfrm>
            <a:off x="7259784" y="4290875"/>
            <a:ext cx="5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accent3"/>
                </a:solidFill>
                <a:latin typeface="Average"/>
                <a:ea typeface="Average"/>
                <a:cs typeface="Average"/>
                <a:sym typeface="Average"/>
              </a:rPr>
              <a:t>PC1</a:t>
            </a:r>
            <a:endParaRPr sz="1600">
              <a:solidFill>
                <a:schemeClr val="accent3"/>
              </a:solidFill>
              <a:latin typeface="Average"/>
              <a:ea typeface="Average"/>
              <a:cs typeface="Average"/>
              <a:sym typeface="Average"/>
            </a:endParaRPr>
          </a:p>
        </p:txBody>
      </p:sp>
      <p:sp>
        <p:nvSpPr>
          <p:cNvPr id="460" name="Google Shape;460;p44"/>
          <p:cNvSpPr txBox="1"/>
          <p:nvPr/>
        </p:nvSpPr>
        <p:spPr>
          <a:xfrm rot="-5400000">
            <a:off x="5954234" y="3136075"/>
            <a:ext cx="62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accent3"/>
                </a:solidFill>
                <a:latin typeface="Average"/>
                <a:ea typeface="Average"/>
                <a:cs typeface="Average"/>
                <a:sym typeface="Average"/>
              </a:rPr>
              <a:t>PC2</a:t>
            </a:r>
            <a:endParaRPr sz="1600">
              <a:solidFill>
                <a:schemeClr val="accent3"/>
              </a:solidFill>
              <a:latin typeface="Average"/>
              <a:ea typeface="Average"/>
              <a:cs typeface="Average"/>
              <a:sym typeface="Average"/>
            </a:endParaRPr>
          </a:p>
        </p:txBody>
      </p:sp>
      <p:sp>
        <p:nvSpPr>
          <p:cNvPr id="461" name="Google Shape;461;p44"/>
          <p:cNvSpPr txBox="1"/>
          <p:nvPr/>
        </p:nvSpPr>
        <p:spPr>
          <a:xfrm>
            <a:off x="311650" y="4645175"/>
            <a:ext cx="314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latin typeface="Average"/>
                <a:ea typeface="Average"/>
                <a:cs typeface="Average"/>
                <a:sym typeface="Average"/>
              </a:rPr>
              <a:t>Initial Large Dimensional Data</a:t>
            </a:r>
            <a:endParaRPr sz="1600">
              <a:solidFill>
                <a:schemeClr val="dk1"/>
              </a:solidFill>
              <a:latin typeface="Average"/>
              <a:ea typeface="Average"/>
              <a:cs typeface="Average"/>
              <a:sym typeface="Average"/>
            </a:endParaRPr>
          </a:p>
        </p:txBody>
      </p:sp>
      <p:sp>
        <p:nvSpPr>
          <p:cNvPr id="462" name="Google Shape;462;p44"/>
          <p:cNvSpPr txBox="1"/>
          <p:nvPr/>
        </p:nvSpPr>
        <p:spPr>
          <a:xfrm>
            <a:off x="3757900" y="4660225"/>
            <a:ext cx="245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latin typeface="Average"/>
                <a:ea typeface="Average"/>
                <a:cs typeface="Average"/>
                <a:sym typeface="Average"/>
              </a:rPr>
              <a:t>Dimensionality Reduction</a:t>
            </a:r>
            <a:endParaRPr sz="1600">
              <a:solidFill>
                <a:schemeClr val="dk1"/>
              </a:solidFill>
              <a:latin typeface="Average"/>
              <a:ea typeface="Average"/>
              <a:cs typeface="Average"/>
              <a:sym typeface="Average"/>
            </a:endParaRPr>
          </a:p>
        </p:txBody>
      </p:sp>
      <p:sp>
        <p:nvSpPr>
          <p:cNvPr id="463" name="Google Shape;463;p44"/>
          <p:cNvSpPr txBox="1"/>
          <p:nvPr/>
        </p:nvSpPr>
        <p:spPr>
          <a:xfrm>
            <a:off x="6869050" y="4659825"/>
            <a:ext cx="115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latin typeface="Average"/>
                <a:ea typeface="Average"/>
                <a:cs typeface="Average"/>
                <a:sym typeface="Average"/>
              </a:rPr>
              <a:t>Clustering</a:t>
            </a:r>
            <a:endParaRPr sz="1600">
              <a:solidFill>
                <a:schemeClr val="dk1"/>
              </a:solidFill>
              <a:latin typeface="Average"/>
              <a:ea typeface="Average"/>
              <a:cs typeface="Average"/>
              <a:sym typeface="Averag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5"/>
          <p:cNvSpPr txBox="1">
            <a:spLocks noGrp="1"/>
          </p:cNvSpPr>
          <p:nvPr>
            <p:ph type="body" idx="1"/>
          </p:nvPr>
        </p:nvSpPr>
        <p:spPr>
          <a:xfrm>
            <a:off x="311700" y="1152475"/>
            <a:ext cx="8520600" cy="352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No labels → harder to measure “accuracy”</a:t>
            </a:r>
            <a:endParaRPr/>
          </a:p>
          <a:p>
            <a:pPr marL="0" lvl="0" indent="0" algn="l" rtl="0">
              <a:spcBef>
                <a:spcPts val="1200"/>
              </a:spcBef>
              <a:spcAft>
                <a:spcPts val="0"/>
              </a:spcAft>
              <a:buNone/>
            </a:pPr>
            <a:r>
              <a:rPr lang="en-GB"/>
              <a:t>Options:</a:t>
            </a:r>
            <a:endParaRPr/>
          </a:p>
          <a:p>
            <a:pPr marL="457200" lvl="0" indent="-342900" algn="l" rtl="0">
              <a:spcBef>
                <a:spcPts val="1200"/>
              </a:spcBef>
              <a:spcAft>
                <a:spcPts val="0"/>
              </a:spcAft>
              <a:buSzPts val="1800"/>
              <a:buChar char="●"/>
            </a:pPr>
            <a:r>
              <a:rPr lang="en-GB"/>
              <a:t>Internal metrics: silhouette score, Davies-Bouldin index</a:t>
            </a:r>
            <a:endParaRPr/>
          </a:p>
          <a:p>
            <a:pPr marL="457200" lvl="0" indent="-342900" algn="l" rtl="0">
              <a:spcBef>
                <a:spcPts val="0"/>
              </a:spcBef>
              <a:spcAft>
                <a:spcPts val="0"/>
              </a:spcAft>
              <a:buSzPts val="1800"/>
              <a:buChar char="●"/>
            </a:pPr>
            <a:r>
              <a:rPr lang="en-GB"/>
              <a:t>External (if labels exist later): adjusted Rand index</a:t>
            </a:r>
            <a:endParaRPr/>
          </a:p>
          <a:p>
            <a:pPr marL="457200" lvl="0" indent="-342900" algn="l" rtl="0">
              <a:spcBef>
                <a:spcPts val="0"/>
              </a:spcBef>
              <a:spcAft>
                <a:spcPts val="0"/>
              </a:spcAft>
              <a:buSzPts val="1800"/>
              <a:buChar char="●"/>
            </a:pPr>
            <a:r>
              <a:rPr lang="en-GB"/>
              <a:t>Visual inspection &amp; domain validation</a:t>
            </a:r>
            <a:endParaRPr/>
          </a:p>
          <a:p>
            <a:pPr marL="457200" lvl="0" indent="0" algn="l" rtl="0">
              <a:spcBef>
                <a:spcPts val="1200"/>
              </a:spcBef>
              <a:spcAft>
                <a:spcPts val="0"/>
              </a:spcAft>
              <a:buNone/>
            </a:pPr>
            <a:r>
              <a:rPr lang="en-GB"/>
              <a:t>“Does this pattern make sense in your domain?”</a:t>
            </a:r>
            <a:endParaRPr/>
          </a:p>
          <a:p>
            <a:pPr marL="0" lvl="0" indent="0" algn="l" rtl="0">
              <a:spcBef>
                <a:spcPts val="1200"/>
              </a:spcBef>
              <a:spcAft>
                <a:spcPts val="1200"/>
              </a:spcAft>
              <a:buNone/>
            </a:pPr>
            <a:endParaRPr/>
          </a:p>
        </p:txBody>
      </p:sp>
      <p:sp>
        <p:nvSpPr>
          <p:cNvPr id="469" name="Google Shape;46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Evaluating Unsupervised Models</a:t>
            </a:r>
            <a:endParaRPr/>
          </a:p>
        </p:txBody>
      </p:sp>
      <p:pic>
        <p:nvPicPr>
          <p:cNvPr id="470" name="Google Shape;470;p45"/>
          <p:cNvPicPr preferRelativeResize="0"/>
          <p:nvPr/>
        </p:nvPicPr>
        <p:blipFill>
          <a:blip r:embed="rId3">
            <a:alphaModFix/>
          </a:blip>
          <a:stretch>
            <a:fillRect/>
          </a:stretch>
        </p:blipFill>
        <p:spPr>
          <a:xfrm>
            <a:off x="2850100" y="3987524"/>
            <a:ext cx="6170301" cy="106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Adjusted Rand Index (ARI)</a:t>
            </a:r>
            <a:endParaRPr/>
          </a:p>
        </p:txBody>
      </p:sp>
      <p:grpSp>
        <p:nvGrpSpPr>
          <p:cNvPr id="476" name="Google Shape;476;p46"/>
          <p:cNvGrpSpPr/>
          <p:nvPr/>
        </p:nvGrpSpPr>
        <p:grpSpPr>
          <a:xfrm>
            <a:off x="240000" y="1090360"/>
            <a:ext cx="8592301" cy="1331734"/>
            <a:chOff x="275850" y="1339822"/>
            <a:chExt cx="8592301" cy="1331734"/>
          </a:xfrm>
        </p:grpSpPr>
        <p:pic>
          <p:nvPicPr>
            <p:cNvPr id="477" name="Google Shape;477;p46"/>
            <p:cNvPicPr preferRelativeResize="0"/>
            <p:nvPr/>
          </p:nvPicPr>
          <p:blipFill rotWithShape="1">
            <a:blip r:embed="rId3">
              <a:alphaModFix/>
            </a:blip>
            <a:srcRect b="89766"/>
            <a:stretch/>
          </p:blipFill>
          <p:spPr>
            <a:xfrm>
              <a:off x="275850" y="1339822"/>
              <a:ext cx="8592301" cy="333476"/>
            </a:xfrm>
            <a:prstGeom prst="rect">
              <a:avLst/>
            </a:prstGeom>
            <a:noFill/>
            <a:ln>
              <a:noFill/>
            </a:ln>
          </p:spPr>
        </p:pic>
        <p:pic>
          <p:nvPicPr>
            <p:cNvPr id="478" name="Google Shape;478;p46"/>
            <p:cNvPicPr preferRelativeResize="0"/>
            <p:nvPr/>
          </p:nvPicPr>
          <p:blipFill rotWithShape="1">
            <a:blip r:embed="rId4">
              <a:alphaModFix/>
            </a:blip>
            <a:srcRect b="52091"/>
            <a:stretch/>
          </p:blipFill>
          <p:spPr>
            <a:xfrm>
              <a:off x="275850" y="1587731"/>
              <a:ext cx="8592300" cy="1083825"/>
            </a:xfrm>
            <a:prstGeom prst="rect">
              <a:avLst/>
            </a:prstGeom>
            <a:noFill/>
            <a:ln>
              <a:noFill/>
            </a:ln>
          </p:spPr>
        </p:pic>
        <p:pic>
          <p:nvPicPr>
            <p:cNvPr id="479" name="Google Shape;479;p46"/>
            <p:cNvPicPr preferRelativeResize="0"/>
            <p:nvPr/>
          </p:nvPicPr>
          <p:blipFill rotWithShape="1">
            <a:blip r:embed="rId3">
              <a:alphaModFix/>
            </a:blip>
            <a:srcRect l="48903" r="36491" b="92692"/>
            <a:stretch/>
          </p:blipFill>
          <p:spPr>
            <a:xfrm>
              <a:off x="7577326" y="1349330"/>
              <a:ext cx="1254976" cy="238124"/>
            </a:xfrm>
            <a:prstGeom prst="rect">
              <a:avLst/>
            </a:prstGeom>
            <a:noFill/>
            <a:ln>
              <a:noFill/>
            </a:ln>
          </p:spPr>
        </p:pic>
      </p:grpSp>
      <p:pic>
        <p:nvPicPr>
          <p:cNvPr id="480" name="Google Shape;480;p46"/>
          <p:cNvPicPr preferRelativeResize="0"/>
          <p:nvPr/>
        </p:nvPicPr>
        <p:blipFill>
          <a:blip r:embed="rId5">
            <a:alphaModFix/>
          </a:blip>
          <a:stretch>
            <a:fillRect/>
          </a:stretch>
        </p:blipFill>
        <p:spPr>
          <a:xfrm>
            <a:off x="5503025" y="2670825"/>
            <a:ext cx="1518087" cy="572700"/>
          </a:xfrm>
          <a:prstGeom prst="rect">
            <a:avLst/>
          </a:prstGeom>
          <a:noFill/>
          <a:ln>
            <a:noFill/>
          </a:ln>
        </p:spPr>
      </p:pic>
      <p:pic>
        <p:nvPicPr>
          <p:cNvPr id="481" name="Google Shape;481;p46"/>
          <p:cNvPicPr preferRelativeResize="0"/>
          <p:nvPr/>
        </p:nvPicPr>
        <p:blipFill rotWithShape="1">
          <a:blip r:embed="rId6">
            <a:alphaModFix/>
          </a:blip>
          <a:srcRect l="37803"/>
          <a:stretch/>
        </p:blipFill>
        <p:spPr>
          <a:xfrm>
            <a:off x="4940450" y="3394750"/>
            <a:ext cx="3393249" cy="1587575"/>
          </a:xfrm>
          <a:prstGeom prst="rect">
            <a:avLst/>
          </a:prstGeom>
          <a:noFill/>
          <a:ln>
            <a:noFill/>
          </a:ln>
        </p:spPr>
      </p:pic>
      <p:pic>
        <p:nvPicPr>
          <p:cNvPr id="482" name="Google Shape;482;p46"/>
          <p:cNvPicPr preferRelativeResize="0"/>
          <p:nvPr/>
        </p:nvPicPr>
        <p:blipFill rotWithShape="1">
          <a:blip r:embed="rId6">
            <a:alphaModFix/>
          </a:blip>
          <a:srcRect r="86609"/>
          <a:stretch/>
        </p:blipFill>
        <p:spPr>
          <a:xfrm>
            <a:off x="4206737" y="3394750"/>
            <a:ext cx="730523" cy="1587575"/>
          </a:xfrm>
          <a:prstGeom prst="rect">
            <a:avLst/>
          </a:prstGeom>
          <a:noFill/>
          <a:ln>
            <a:noFill/>
          </a:ln>
        </p:spPr>
      </p:pic>
      <p:grpSp>
        <p:nvGrpSpPr>
          <p:cNvPr id="483" name="Google Shape;483;p46"/>
          <p:cNvGrpSpPr/>
          <p:nvPr/>
        </p:nvGrpSpPr>
        <p:grpSpPr>
          <a:xfrm>
            <a:off x="697062" y="2726325"/>
            <a:ext cx="2340688" cy="2165200"/>
            <a:chOff x="697062" y="2726325"/>
            <a:chExt cx="2340688" cy="2165200"/>
          </a:xfrm>
        </p:grpSpPr>
        <p:pic>
          <p:nvPicPr>
            <p:cNvPr id="484" name="Google Shape;484;p46"/>
            <p:cNvPicPr preferRelativeResize="0"/>
            <p:nvPr/>
          </p:nvPicPr>
          <p:blipFill>
            <a:blip r:embed="rId7">
              <a:alphaModFix/>
            </a:blip>
            <a:stretch>
              <a:fillRect/>
            </a:stretch>
          </p:blipFill>
          <p:spPr>
            <a:xfrm>
              <a:off x="697062" y="3142175"/>
              <a:ext cx="2340688" cy="1749350"/>
            </a:xfrm>
            <a:prstGeom prst="rect">
              <a:avLst/>
            </a:prstGeom>
            <a:noFill/>
            <a:ln>
              <a:noFill/>
            </a:ln>
          </p:spPr>
        </p:pic>
        <p:sp>
          <p:nvSpPr>
            <p:cNvPr id="485" name="Google Shape;485;p46"/>
            <p:cNvSpPr txBox="1"/>
            <p:nvPr/>
          </p:nvSpPr>
          <p:spPr>
            <a:xfrm>
              <a:off x="1016525" y="2726325"/>
              <a:ext cx="193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accent3"/>
                  </a:solidFill>
                  <a:latin typeface="Average"/>
                  <a:ea typeface="Average"/>
                  <a:cs typeface="Average"/>
                  <a:sym typeface="Average"/>
                </a:rPr>
                <a:t>True - Predicted</a:t>
              </a:r>
              <a:endParaRPr sz="1800">
                <a:solidFill>
                  <a:schemeClr val="accent3"/>
                </a:solidFill>
                <a:latin typeface="Average"/>
                <a:ea typeface="Average"/>
                <a:cs typeface="Average"/>
                <a:sym typeface="Average"/>
              </a:endParaRPr>
            </a:p>
          </p:txBody>
        </p:sp>
        <p:pic>
          <p:nvPicPr>
            <p:cNvPr id="486" name="Google Shape;486;p46"/>
            <p:cNvPicPr preferRelativeResize="0"/>
            <p:nvPr/>
          </p:nvPicPr>
          <p:blipFill rotWithShape="1">
            <a:blip r:embed="rId7">
              <a:alphaModFix/>
            </a:blip>
            <a:srcRect l="67657" t="36606" r="25177" b="47919"/>
            <a:stretch/>
          </p:blipFill>
          <p:spPr>
            <a:xfrm>
              <a:off x="2782626" y="4109000"/>
              <a:ext cx="167700" cy="270700"/>
            </a:xfrm>
            <a:prstGeom prst="rect">
              <a:avLst/>
            </a:prstGeom>
            <a:noFill/>
            <a:ln>
              <a:noFill/>
            </a:ln>
          </p:spPr>
        </p:pic>
        <p:pic>
          <p:nvPicPr>
            <p:cNvPr id="487" name="Google Shape;487;p46"/>
            <p:cNvPicPr preferRelativeResize="0"/>
            <p:nvPr/>
          </p:nvPicPr>
          <p:blipFill rotWithShape="1">
            <a:blip r:embed="rId7">
              <a:alphaModFix/>
            </a:blip>
            <a:srcRect l="91753" t="55951" r="3081" b="28574"/>
            <a:stretch/>
          </p:blipFill>
          <p:spPr>
            <a:xfrm>
              <a:off x="2504075" y="3838300"/>
              <a:ext cx="120875" cy="270700"/>
            </a:xfrm>
            <a:prstGeom prst="rect">
              <a:avLst/>
            </a:prstGeom>
            <a:noFill/>
            <a:ln>
              <a:noFill/>
            </a:ln>
          </p:spPr>
        </p:pic>
        <p:pic>
          <p:nvPicPr>
            <p:cNvPr id="488" name="Google Shape;488;p46"/>
            <p:cNvPicPr preferRelativeResize="0"/>
            <p:nvPr/>
          </p:nvPicPr>
          <p:blipFill rotWithShape="1">
            <a:blip r:embed="rId7">
              <a:alphaModFix/>
            </a:blip>
            <a:srcRect l="57059" t="34951" r="31376" b="43495"/>
            <a:stretch/>
          </p:blipFill>
          <p:spPr>
            <a:xfrm>
              <a:off x="2214030" y="3756120"/>
              <a:ext cx="232524" cy="32387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7"/>
          <p:cNvSpPr txBox="1">
            <a:spLocks noGrp="1"/>
          </p:cNvSpPr>
          <p:nvPr>
            <p:ph type="body" idx="1"/>
          </p:nvPr>
        </p:nvSpPr>
        <p:spPr>
          <a:xfrm>
            <a:off x="311700" y="1152475"/>
            <a:ext cx="8520600" cy="3317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Arbitrary choice of k.</a:t>
            </a:r>
            <a:endParaRPr/>
          </a:p>
          <a:p>
            <a:pPr marL="457200" lvl="0" indent="-342900" algn="l" rtl="0">
              <a:spcBef>
                <a:spcPts val="0"/>
              </a:spcBef>
              <a:spcAft>
                <a:spcPts val="0"/>
              </a:spcAft>
              <a:buSzPts val="1800"/>
              <a:buChar char="●"/>
            </a:pPr>
            <a:r>
              <a:rPr lang="en-GB"/>
              <a:t>Sensitivity to scaling and initialization.</a:t>
            </a:r>
            <a:endParaRPr/>
          </a:p>
          <a:p>
            <a:pPr marL="457200" lvl="0" indent="-342900" algn="l" rtl="0">
              <a:spcBef>
                <a:spcPts val="0"/>
              </a:spcBef>
              <a:spcAft>
                <a:spcPts val="0"/>
              </a:spcAft>
              <a:buSzPts val="1800"/>
              <a:buChar char="●"/>
            </a:pPr>
            <a:r>
              <a:rPr lang="en-GB"/>
              <a:t>Clusters may not correspond to meaningful structures.</a:t>
            </a:r>
            <a:endParaRPr/>
          </a:p>
          <a:p>
            <a:pPr marL="457200" lvl="0" indent="-342900" algn="l" rtl="0">
              <a:spcBef>
                <a:spcPts val="0"/>
              </a:spcBef>
              <a:spcAft>
                <a:spcPts val="0"/>
              </a:spcAft>
              <a:buSzPts val="1800"/>
              <a:buChar char="●"/>
            </a:pPr>
            <a:r>
              <a:rPr lang="en-GB"/>
              <a:t>PCA interpretation can be misleading.</a:t>
            </a:r>
            <a:endParaRPr/>
          </a:p>
          <a:p>
            <a:pPr marL="0" lvl="0" indent="0" algn="l" rtl="0">
              <a:spcBef>
                <a:spcPts val="1200"/>
              </a:spcBef>
              <a:spcAft>
                <a:spcPts val="1200"/>
              </a:spcAft>
              <a:buNone/>
            </a:pPr>
            <a:endParaRPr/>
          </a:p>
        </p:txBody>
      </p:sp>
      <p:sp>
        <p:nvSpPr>
          <p:cNvPr id="494" name="Google Shape;49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Common Pitfalls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Hands 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Additional resources</a:t>
            </a:r>
            <a:endParaRPr/>
          </a:p>
        </p:txBody>
      </p:sp>
      <p:sp>
        <p:nvSpPr>
          <p:cNvPr id="505" name="Google Shape;505;p49"/>
          <p:cNvSpPr txBox="1">
            <a:spLocks noGrp="1"/>
          </p:cNvSpPr>
          <p:nvPr>
            <p:ph type="body" idx="1"/>
          </p:nvPr>
        </p:nvSpPr>
        <p:spPr>
          <a:xfrm>
            <a:off x="311700" y="1152475"/>
            <a:ext cx="8520600" cy="36135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GB"/>
              <a:t>Clustering Distance Measures</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hlinkClick r:id="rId3"/>
              </a:rPr>
              <a:t>https://www.geeksforgeeks.org/machine-learning/clustering-distance-measures/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GB"/>
              <a:t>Clustering </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hlinkClick r:id="rId4"/>
              </a:rPr>
              <a:t>https://www.geeksforgeeks.org/machine-learning/clustering-in-machine-learning/</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hlinkClick r:id="rId5"/>
              </a:rPr>
              <a:t>https://www.geeksforgeeks.org/machine-learning/k-means-clustering-introduction/</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hlinkClick r:id="rId6"/>
              </a:rPr>
              <a:t>https://www.geeksforgeeks.org/machine-learning/agglomerative-methods-in-machine-learning/</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GB"/>
              <a:t>Dimensionality Reduction</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hlinkClick r:id="rId7"/>
              </a:rPr>
              <a:t>https://www.geeksforgeeks.org/machine-learning/dimensionality-reduction/</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hlinkClick r:id="rId8"/>
              </a:rPr>
              <a:t>https://www.geeksforgeeks.org/data-analysis/principal-component-analysis-pca/</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GB"/>
              <a:t>Evaluation Metrics</a:t>
            </a:r>
            <a:endParaRPr/>
          </a:p>
          <a:p>
            <a:pPr marL="457200" lvl="0" indent="0" algn="l" rtl="0">
              <a:spcBef>
                <a:spcPts val="0"/>
              </a:spcBef>
              <a:spcAft>
                <a:spcPts val="0"/>
              </a:spcAft>
              <a:buNone/>
            </a:pPr>
            <a:r>
              <a:rPr lang="en-GB" sz="1100" u="sng">
                <a:solidFill>
                  <a:schemeClr val="hlink"/>
                </a:solidFill>
                <a:latin typeface="Arial"/>
                <a:ea typeface="Arial"/>
                <a:cs typeface="Arial"/>
                <a:sym typeface="Arial"/>
              </a:rPr>
              <a:t>https://medium.com/@anushka.datascoop/evaluation-metrics-in-machine-learning-101-accc3cd35af9</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GB"/>
              <a:t>Supervised Learning concepts</a:t>
            </a:r>
            <a:endParaRPr/>
          </a:p>
          <a:p>
            <a:pPr marL="457200" lvl="0" indent="-342900" algn="l" rtl="0">
              <a:spcBef>
                <a:spcPts val="0"/>
              </a:spcBef>
              <a:spcAft>
                <a:spcPts val="0"/>
              </a:spcAft>
              <a:buSzPts val="1800"/>
              <a:buChar char="●"/>
            </a:pPr>
            <a:r>
              <a:rPr lang="en-GB"/>
              <a:t>Regression algorithms</a:t>
            </a:r>
            <a:endParaRPr/>
          </a:p>
          <a:p>
            <a:pPr marL="914400" lvl="1" indent="-342900" algn="l" rtl="0">
              <a:spcBef>
                <a:spcPts val="0"/>
              </a:spcBef>
              <a:spcAft>
                <a:spcPts val="0"/>
              </a:spcAft>
              <a:buSzPts val="1800"/>
              <a:buChar char="○"/>
            </a:pPr>
            <a:r>
              <a:rPr lang="en-GB" sz="1800"/>
              <a:t>Linear Regression</a:t>
            </a:r>
            <a:endParaRPr sz="1800"/>
          </a:p>
          <a:p>
            <a:pPr marL="914400" lvl="1" indent="-342900" algn="l" rtl="0">
              <a:spcBef>
                <a:spcPts val="0"/>
              </a:spcBef>
              <a:spcAft>
                <a:spcPts val="0"/>
              </a:spcAft>
              <a:buSzPts val="1800"/>
              <a:buChar char="○"/>
            </a:pPr>
            <a:r>
              <a:rPr lang="en-GB" sz="1800"/>
              <a:t>Multiple Linear Regression</a:t>
            </a:r>
            <a:endParaRPr sz="1800"/>
          </a:p>
          <a:p>
            <a:pPr marL="914400" lvl="1" indent="-342900" algn="l" rtl="0">
              <a:spcBef>
                <a:spcPts val="0"/>
              </a:spcBef>
              <a:spcAft>
                <a:spcPts val="0"/>
              </a:spcAft>
              <a:buSzPts val="1800"/>
              <a:buChar char="○"/>
            </a:pPr>
            <a:r>
              <a:rPr lang="en-GB" sz="1800"/>
              <a:t>Beyond Linear Regression</a:t>
            </a:r>
            <a:endParaRPr sz="1800"/>
          </a:p>
          <a:p>
            <a:pPr marL="914400" lvl="1" indent="-342900" algn="l" rtl="0">
              <a:spcBef>
                <a:spcPts val="0"/>
              </a:spcBef>
              <a:spcAft>
                <a:spcPts val="0"/>
              </a:spcAft>
              <a:buSzPts val="1800"/>
              <a:buChar char="○"/>
            </a:pPr>
            <a:r>
              <a:rPr lang="en-GB" sz="1800"/>
              <a:t>Common pitfalls</a:t>
            </a:r>
            <a:endParaRPr sz="1800"/>
          </a:p>
          <a:p>
            <a:pPr marL="457200" lvl="0" indent="-342900" algn="l" rtl="0">
              <a:spcBef>
                <a:spcPts val="0"/>
              </a:spcBef>
              <a:spcAft>
                <a:spcPts val="0"/>
              </a:spcAft>
              <a:buSzPts val="1800"/>
              <a:buChar char="●"/>
            </a:pPr>
            <a:r>
              <a:rPr lang="en-GB"/>
              <a:t>Classification algorithms</a:t>
            </a:r>
            <a:endParaRPr/>
          </a:p>
          <a:p>
            <a:pPr marL="914400" lvl="1" indent="-342900" algn="l" rtl="0">
              <a:spcBef>
                <a:spcPts val="0"/>
              </a:spcBef>
              <a:spcAft>
                <a:spcPts val="0"/>
              </a:spcAft>
              <a:buSzPts val="1800"/>
              <a:buChar char="○"/>
            </a:pPr>
            <a:r>
              <a:rPr lang="en-GB" sz="1800"/>
              <a:t>Logistic Regression</a:t>
            </a:r>
            <a:endParaRPr sz="1800"/>
          </a:p>
          <a:p>
            <a:pPr marL="914400" lvl="1" indent="-342900" algn="l" rtl="0">
              <a:spcBef>
                <a:spcPts val="0"/>
              </a:spcBef>
              <a:spcAft>
                <a:spcPts val="0"/>
              </a:spcAft>
              <a:buSzPts val="1800"/>
              <a:buChar char="○"/>
            </a:pPr>
            <a:r>
              <a:rPr lang="en-GB" sz="1800"/>
              <a:t>k-Nearest Neighbors</a:t>
            </a:r>
            <a:endParaRPr sz="1800"/>
          </a:p>
          <a:p>
            <a:pPr marL="914400" lvl="1" indent="-342900" algn="l" rtl="0">
              <a:spcBef>
                <a:spcPts val="0"/>
              </a:spcBef>
              <a:spcAft>
                <a:spcPts val="0"/>
              </a:spcAft>
              <a:buSzPts val="1800"/>
              <a:buChar char="○"/>
            </a:pPr>
            <a:r>
              <a:rPr lang="en-GB" sz="1800"/>
              <a:t>Decision Trees</a:t>
            </a:r>
            <a:endParaRPr sz="1800"/>
          </a:p>
          <a:p>
            <a:pPr marL="457200" lvl="0" indent="-342900" algn="l" rtl="0">
              <a:spcBef>
                <a:spcPts val="0"/>
              </a:spcBef>
              <a:spcAft>
                <a:spcPts val="0"/>
              </a:spcAft>
              <a:buSzPts val="1800"/>
              <a:buChar char="●"/>
            </a:pPr>
            <a:r>
              <a:rPr lang="en-GB"/>
              <a:t>The Learning Process - Loss function</a:t>
            </a:r>
            <a:endParaRP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Recap from last session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Unsupervised Learning concepts</a:t>
            </a:r>
            <a:endParaRPr/>
          </a:p>
          <a:p>
            <a:pPr marL="457200" lvl="0" indent="-342900" algn="l" rtl="0">
              <a:spcBef>
                <a:spcPts val="0"/>
              </a:spcBef>
              <a:spcAft>
                <a:spcPts val="0"/>
              </a:spcAft>
              <a:buSzPts val="1800"/>
              <a:buChar char="●"/>
            </a:pPr>
            <a:r>
              <a:rPr lang="en-GB"/>
              <a:t>Dimensionality Reduction</a:t>
            </a:r>
            <a:endParaRPr/>
          </a:p>
          <a:p>
            <a:pPr marL="914400" lvl="1" indent="-342900" algn="l" rtl="0">
              <a:spcBef>
                <a:spcPts val="0"/>
              </a:spcBef>
              <a:spcAft>
                <a:spcPts val="0"/>
              </a:spcAft>
              <a:buSzPts val="1800"/>
              <a:buChar char="○"/>
            </a:pPr>
            <a:r>
              <a:rPr lang="en-GB" sz="1800"/>
              <a:t>PCA</a:t>
            </a:r>
            <a:endParaRPr sz="1800"/>
          </a:p>
          <a:p>
            <a:pPr marL="914400" lvl="1" indent="-342900" algn="l" rtl="0">
              <a:spcBef>
                <a:spcPts val="0"/>
              </a:spcBef>
              <a:spcAft>
                <a:spcPts val="0"/>
              </a:spcAft>
              <a:buSzPts val="1800"/>
              <a:buChar char="○"/>
            </a:pPr>
            <a:r>
              <a:rPr lang="en-GB" sz="1800"/>
              <a:t>t-SNE</a:t>
            </a:r>
            <a:endParaRPr sz="1800"/>
          </a:p>
          <a:p>
            <a:pPr marL="914400" lvl="1" indent="-342900" algn="l" rtl="0">
              <a:spcBef>
                <a:spcPts val="0"/>
              </a:spcBef>
              <a:spcAft>
                <a:spcPts val="0"/>
              </a:spcAft>
              <a:buSzPts val="1800"/>
              <a:buChar char="○"/>
            </a:pPr>
            <a:r>
              <a:rPr lang="en-GB" sz="1800"/>
              <a:t>UMAP</a:t>
            </a:r>
            <a:endParaRPr/>
          </a:p>
          <a:p>
            <a:pPr marL="457200" lvl="0" indent="-342900" algn="l" rtl="0">
              <a:spcBef>
                <a:spcPts val="0"/>
              </a:spcBef>
              <a:spcAft>
                <a:spcPts val="0"/>
              </a:spcAft>
              <a:buSzPts val="1800"/>
              <a:buChar char="●"/>
            </a:pPr>
            <a:r>
              <a:rPr lang="en-GB"/>
              <a:t>Clustering methods</a:t>
            </a:r>
            <a:endParaRPr/>
          </a:p>
          <a:p>
            <a:pPr marL="914400" lvl="1" indent="-342900" algn="l" rtl="0">
              <a:spcBef>
                <a:spcPts val="0"/>
              </a:spcBef>
              <a:spcAft>
                <a:spcPts val="0"/>
              </a:spcAft>
              <a:buSzPts val="1800"/>
              <a:buChar char="○"/>
            </a:pPr>
            <a:r>
              <a:rPr lang="en-GB" sz="1800"/>
              <a:t>Distance Metrics</a:t>
            </a:r>
            <a:endParaRPr sz="1800"/>
          </a:p>
          <a:p>
            <a:pPr marL="914400" lvl="1" indent="-342900" algn="l" rtl="0">
              <a:spcBef>
                <a:spcPts val="0"/>
              </a:spcBef>
              <a:spcAft>
                <a:spcPts val="0"/>
              </a:spcAft>
              <a:buSzPts val="1800"/>
              <a:buChar char="○"/>
            </a:pPr>
            <a:r>
              <a:rPr lang="en-GB" sz="1800"/>
              <a:t>k-Means Algorithm</a:t>
            </a:r>
            <a:endParaRPr sz="1800"/>
          </a:p>
          <a:p>
            <a:pPr marL="914400" lvl="1" indent="-342900" algn="l" rtl="0">
              <a:spcBef>
                <a:spcPts val="0"/>
              </a:spcBef>
              <a:spcAft>
                <a:spcPts val="0"/>
              </a:spcAft>
              <a:buSzPts val="1800"/>
              <a:buChar char="○"/>
            </a:pPr>
            <a:r>
              <a:rPr lang="en-GB" sz="1800"/>
              <a:t>Choosing Number of Clusters (k)</a:t>
            </a:r>
            <a:endParaRPr sz="1800"/>
          </a:p>
          <a:p>
            <a:pPr marL="914400" lvl="1" indent="-342900" algn="l" rtl="0">
              <a:spcBef>
                <a:spcPts val="0"/>
              </a:spcBef>
              <a:spcAft>
                <a:spcPts val="0"/>
              </a:spcAft>
              <a:buSzPts val="1800"/>
              <a:buChar char="○"/>
            </a:pPr>
            <a:r>
              <a:rPr lang="en-GB" sz="1800"/>
              <a:t>Hierarchical Clustering</a:t>
            </a:r>
            <a:endParaRPr sz="1800"/>
          </a:p>
        </p:txBody>
      </p:sp>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Today's session outlook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Unsupervised Learning?</a:t>
            </a: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Algorithms that find hidden structure or groupings in unlabeled data.</a:t>
            </a:r>
            <a:endParaRPr/>
          </a:p>
          <a:p>
            <a:pPr marL="0" lvl="0" indent="0" algn="l" rtl="0">
              <a:spcBef>
                <a:spcPts val="1200"/>
              </a:spcBef>
              <a:spcAft>
                <a:spcPts val="0"/>
              </a:spcAft>
              <a:buNone/>
            </a:pPr>
            <a:r>
              <a:rPr lang="en-GB"/>
              <a:t>No target “y”, only features “X”.</a:t>
            </a:r>
            <a:endParaRPr/>
          </a:p>
          <a:p>
            <a:pPr marL="0" lvl="0" indent="0" algn="l" rtl="0">
              <a:spcBef>
                <a:spcPts val="1200"/>
              </a:spcBef>
              <a:spcAft>
                <a:spcPts val="0"/>
              </a:spcAft>
              <a:buNone/>
            </a:pPr>
            <a:endParaRPr/>
          </a:p>
          <a:p>
            <a:pPr marL="0" lvl="0" indent="0" algn="l" rtl="0">
              <a:spcBef>
                <a:spcPts val="1200"/>
              </a:spcBef>
              <a:spcAft>
                <a:spcPts val="0"/>
              </a:spcAft>
              <a:buNone/>
            </a:pPr>
            <a:r>
              <a:rPr lang="en-GB"/>
              <a:t>Examples:</a:t>
            </a:r>
            <a:endParaRPr/>
          </a:p>
          <a:p>
            <a:pPr marL="457200" lvl="0" indent="-342900" algn="l" rtl="0">
              <a:spcBef>
                <a:spcPts val="1200"/>
              </a:spcBef>
              <a:spcAft>
                <a:spcPts val="0"/>
              </a:spcAft>
              <a:buSzPts val="1800"/>
              <a:buChar char="●"/>
            </a:pPr>
            <a:r>
              <a:rPr lang="en-GB"/>
              <a:t>Grouping genes by expression</a:t>
            </a:r>
            <a:endParaRPr/>
          </a:p>
          <a:p>
            <a:pPr marL="457200" lvl="0" indent="-342900" algn="l" rtl="0">
              <a:spcBef>
                <a:spcPts val="0"/>
              </a:spcBef>
              <a:spcAft>
                <a:spcPts val="0"/>
              </a:spcAft>
              <a:buSzPts val="1800"/>
              <a:buChar char="●"/>
            </a:pPr>
            <a:r>
              <a:rPr lang="en-GB"/>
              <a:t>Clustering similar materials</a:t>
            </a:r>
            <a:endParaRPr/>
          </a:p>
          <a:p>
            <a:pPr marL="457200" lvl="0" indent="-342900" algn="l" rtl="0">
              <a:spcBef>
                <a:spcPts val="0"/>
              </a:spcBef>
              <a:spcAft>
                <a:spcPts val="0"/>
              </a:spcAft>
              <a:buSzPts val="1800"/>
              <a:buChar char="●"/>
            </a:pPr>
            <a:r>
              <a:rPr lang="en-GB"/>
              <a:t>Reducing dimensions</a:t>
            </a:r>
            <a:endParaRPr/>
          </a:p>
        </p:txBody>
      </p:sp>
      <p:sp>
        <p:nvSpPr>
          <p:cNvPr id="96" name="Google Shape;96;p18"/>
          <p:cNvSpPr txBox="1"/>
          <p:nvPr/>
        </p:nvSpPr>
        <p:spPr>
          <a:xfrm>
            <a:off x="4541852" y="-43468"/>
            <a:ext cx="4716300" cy="4899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None/>
            </a:pPr>
            <a:r>
              <a:rPr lang="en-GB" sz="1700">
                <a:solidFill>
                  <a:srgbClr val="CACACA"/>
                </a:solidFill>
                <a:latin typeface="Average"/>
                <a:ea typeface="Average"/>
                <a:cs typeface="Average"/>
                <a:sym typeface="Average"/>
              </a:rPr>
              <a:t>Source</a:t>
            </a:r>
            <a:r>
              <a:rPr lang="en-GB" sz="1500">
                <a:solidFill>
                  <a:srgbClr val="CACACA"/>
                </a:solidFill>
                <a:latin typeface="Average"/>
                <a:ea typeface="Average"/>
                <a:cs typeface="Average"/>
                <a:sym typeface="Average"/>
              </a:rPr>
              <a:t>:</a:t>
            </a:r>
            <a:r>
              <a:rPr lang="en-GB" sz="2642">
                <a:solidFill>
                  <a:srgbClr val="CACACA"/>
                </a:solidFill>
                <a:latin typeface="Average"/>
                <a:ea typeface="Average"/>
                <a:cs typeface="Average"/>
                <a:sym typeface="Average"/>
              </a:rPr>
              <a:t> </a:t>
            </a:r>
            <a:r>
              <a:rPr lang="en-GB" sz="1100" u="sng">
                <a:solidFill>
                  <a:schemeClr val="hlink"/>
                </a:solidFill>
                <a:hlinkClick r:id="rId3"/>
              </a:rPr>
              <a:t>https://docs.gdc.cancer.gov/Data_Portal/Users_Guide/gene_expression_clustering/</a:t>
            </a:r>
            <a:endParaRPr sz="1800">
              <a:solidFill>
                <a:srgbClr val="CACACA"/>
              </a:solidFill>
              <a:latin typeface="Average"/>
              <a:ea typeface="Average"/>
              <a:cs typeface="Average"/>
              <a:sym typeface="Average"/>
            </a:endParaRPr>
          </a:p>
        </p:txBody>
      </p:sp>
      <p:pic>
        <p:nvPicPr>
          <p:cNvPr id="97" name="Google Shape;97;p18"/>
          <p:cNvPicPr preferRelativeResize="0"/>
          <p:nvPr/>
        </p:nvPicPr>
        <p:blipFill rotWithShape="1">
          <a:blip r:embed="rId4">
            <a:alphaModFix/>
          </a:blip>
          <a:srcRect l="2926" t="7476" r="19252" b="29906"/>
          <a:stretch/>
        </p:blipFill>
        <p:spPr>
          <a:xfrm>
            <a:off x="4028275" y="2114975"/>
            <a:ext cx="5008901" cy="26055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 Supervised vs Unsupervised</a:t>
            </a:r>
            <a:endParaRPr/>
          </a:p>
        </p:txBody>
      </p:sp>
      <p:graphicFrame>
        <p:nvGraphicFramePr>
          <p:cNvPr id="103" name="Google Shape;103;p19"/>
          <p:cNvGraphicFramePr/>
          <p:nvPr/>
        </p:nvGraphicFramePr>
        <p:xfrm>
          <a:off x="952500" y="1619250"/>
          <a:ext cx="7239000" cy="2194410"/>
        </p:xfrm>
        <a:graphic>
          <a:graphicData uri="http://schemas.openxmlformats.org/drawingml/2006/table">
            <a:tbl>
              <a:tblPr>
                <a:noFill/>
                <a:tableStyleId>{0A27AB69-74BC-413F-A66F-8073308CAAD5}</a:tableStyleId>
              </a:tblPr>
              <a:tblGrid>
                <a:gridCol w="1365075">
                  <a:extLst>
                    <a:ext uri="{9D8B030D-6E8A-4147-A177-3AD203B41FA5}">
                      <a16:colId xmlns:a16="http://schemas.microsoft.com/office/drawing/2014/main" val="20000"/>
                    </a:ext>
                  </a:extLst>
                </a:gridCol>
                <a:gridCol w="2653350">
                  <a:extLst>
                    <a:ext uri="{9D8B030D-6E8A-4147-A177-3AD203B41FA5}">
                      <a16:colId xmlns:a16="http://schemas.microsoft.com/office/drawing/2014/main" val="20001"/>
                    </a:ext>
                  </a:extLst>
                </a:gridCol>
                <a:gridCol w="32205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b="1">
                          <a:solidFill>
                            <a:schemeClr val="dk1"/>
                          </a:solidFill>
                        </a:rPr>
                        <a:t>Supervised</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b="1">
                          <a:solidFill>
                            <a:schemeClr val="dk1"/>
                          </a:solidFill>
                        </a:rPr>
                        <a:t>Unsupervised</a:t>
                      </a:r>
                      <a:endParaRPr b="1">
                        <a:solidFill>
                          <a:schemeClr val="dk1"/>
                        </a:solidFill>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solidFill>
                            <a:schemeClr val="dk1"/>
                          </a:solidFill>
                        </a:rPr>
                        <a:t>Data</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Labeled</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Unlabeled</a:t>
                      </a:r>
                      <a:endParaRPr>
                        <a:solidFill>
                          <a:schemeClr val="dk1"/>
                        </a:solidFill>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solidFill>
                            <a:schemeClr val="dk1"/>
                          </a:solidFill>
                        </a:rPr>
                        <a:t>Goal</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Predict Target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Discover Structure</a:t>
                      </a:r>
                      <a:endParaRPr>
                        <a:solidFill>
                          <a:schemeClr val="dk1"/>
                        </a:solidFill>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solidFill>
                            <a:schemeClr val="dk1"/>
                          </a:solidFill>
                        </a:rPr>
                        <a:t>Output</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Predictions</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Clusters / Components</a:t>
                      </a:r>
                      <a:endParaRPr>
                        <a:solidFill>
                          <a:schemeClr val="dk1"/>
                        </a:solidFill>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solidFill>
                            <a:schemeClr val="dk1"/>
                          </a:solidFill>
                        </a:rPr>
                        <a:t>Example</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Predict expression of a gene</a:t>
                      </a:r>
                      <a:endParaRPr>
                        <a:solidFill>
                          <a:schemeClr val="dk1"/>
                        </a:solidFill>
                      </a:endParaRPr>
                    </a:p>
                    <a:p>
                      <a:pPr marL="0" lvl="0" indent="0" algn="ctr" rtl="0">
                        <a:spcBef>
                          <a:spcPts val="0"/>
                        </a:spcBef>
                        <a:spcAft>
                          <a:spcPts val="0"/>
                        </a:spcAft>
                        <a:buNone/>
                      </a:pPr>
                      <a:r>
                        <a:rPr lang="en-GB">
                          <a:solidFill>
                            <a:schemeClr val="dk1"/>
                          </a:solidFill>
                        </a:rPr>
                        <a:t>Classify tumor type</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a:solidFill>
                            <a:schemeClr val="dk1"/>
                          </a:solidFill>
                        </a:rPr>
                        <a:t>Group genes by expression</a:t>
                      </a:r>
                      <a:endParaRPr>
                        <a:solidFill>
                          <a:schemeClr val="dk1"/>
                        </a:solidFill>
                      </a:endParaRPr>
                    </a:p>
                    <a:p>
                      <a:pPr marL="0" lvl="0" indent="0" algn="ctr" rtl="0">
                        <a:spcBef>
                          <a:spcPts val="0"/>
                        </a:spcBef>
                        <a:spcAft>
                          <a:spcPts val="0"/>
                        </a:spcAft>
                        <a:buNone/>
                      </a:pPr>
                      <a:r>
                        <a:rPr lang="en-GB">
                          <a:solidFill>
                            <a:schemeClr val="dk1"/>
                          </a:solidFill>
                        </a:rPr>
                        <a:t>Reduce dimensions to visualize</a:t>
                      </a:r>
                      <a:endParaRPr>
                        <a:solidFill>
                          <a:schemeClr val="dk1"/>
                        </a:solidFill>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Unsupervised Learning?</a:t>
            </a:r>
            <a:endParaRPr/>
          </a:p>
        </p:txBody>
      </p:sp>
      <p:sp>
        <p:nvSpPr>
          <p:cNvPr id="109" name="Google Shape;109;p20"/>
          <p:cNvSpPr txBox="1"/>
          <p:nvPr/>
        </p:nvSpPr>
        <p:spPr>
          <a:xfrm>
            <a:off x="499925" y="1220975"/>
            <a:ext cx="8200800" cy="3585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Explore unknown datasets</a:t>
            </a:r>
            <a:endParaRPr sz="1800">
              <a:solidFill>
                <a:schemeClr val="accent3"/>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Detect patterns, outliers, subgroups</a:t>
            </a:r>
            <a:endParaRPr sz="1800">
              <a:solidFill>
                <a:schemeClr val="accent3"/>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Simplify complex data for interpretation</a:t>
            </a:r>
            <a:endParaRPr sz="1800">
              <a:solidFill>
                <a:schemeClr val="accent3"/>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Support hypothesis generation in research</a:t>
            </a:r>
            <a:endParaRPr sz="1800">
              <a:solidFill>
                <a:schemeClr val="accent3"/>
              </a:solidFill>
              <a:latin typeface="Average"/>
              <a:ea typeface="Average"/>
              <a:cs typeface="Average"/>
              <a:sym typeface="Average"/>
            </a:endParaRPr>
          </a:p>
          <a:p>
            <a:pPr marL="457200" lvl="0" indent="0" algn="l" rtl="0">
              <a:spcBef>
                <a:spcPts val="0"/>
              </a:spcBef>
              <a:spcAft>
                <a:spcPts val="0"/>
              </a:spcAft>
              <a:buNone/>
            </a:pP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GB" sz="1800">
                <a:solidFill>
                  <a:schemeClr val="accent3"/>
                </a:solidFill>
                <a:latin typeface="Average"/>
                <a:ea typeface="Average"/>
                <a:cs typeface="Average"/>
                <a:sym typeface="Average"/>
              </a:rPr>
              <a:t>Unsupervised learning is often the first step before applying supervised methods.</a:t>
            </a:r>
            <a:endParaRPr sz="18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a:t>Many datasets have dozens/hundreds of features → hard to visualize and model</a:t>
            </a:r>
            <a:endParaRPr/>
          </a:p>
          <a:p>
            <a:pPr marL="0" lvl="0" indent="0" algn="l" rtl="0">
              <a:spcBef>
                <a:spcPts val="1200"/>
              </a:spcBef>
              <a:spcAft>
                <a:spcPts val="0"/>
              </a:spcAft>
              <a:buNone/>
            </a:pPr>
            <a:r>
              <a:rPr lang="en-GB"/>
              <a:t>Dimensionality reduction simplifies the feature space while preserving structure</a:t>
            </a:r>
            <a:endParaRPr/>
          </a:p>
          <a:p>
            <a:pPr marL="0" lvl="0" indent="0" algn="l" rtl="0">
              <a:spcBef>
                <a:spcPts val="1200"/>
              </a:spcBef>
              <a:spcAft>
                <a:spcPts val="0"/>
              </a:spcAft>
              <a:buNone/>
            </a:pPr>
            <a:r>
              <a:rPr lang="en-GB"/>
              <a:t>Benefits: visualization, noise reduction, speed and interpretability</a:t>
            </a:r>
            <a:endParaRPr/>
          </a:p>
          <a:p>
            <a:pPr marL="0" lvl="0" indent="0" algn="l" rtl="0">
              <a:spcBef>
                <a:spcPts val="1200"/>
              </a:spcBef>
              <a:spcAft>
                <a:spcPts val="1200"/>
              </a:spcAft>
              <a:buNone/>
            </a:pPr>
            <a:endParaRPr/>
          </a:p>
        </p:txBody>
      </p:sp>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to Dimensionality Reduction</a:t>
            </a:r>
            <a:endParaRPr/>
          </a:p>
        </p:txBody>
      </p:sp>
      <p:pic>
        <p:nvPicPr>
          <p:cNvPr id="116" name="Google Shape;116;p21"/>
          <p:cNvPicPr preferRelativeResize="0"/>
          <p:nvPr/>
        </p:nvPicPr>
        <p:blipFill rotWithShape="1">
          <a:blip r:embed="rId3">
            <a:alphaModFix/>
          </a:blip>
          <a:srcRect t="33530" b="5976"/>
          <a:stretch/>
        </p:blipFill>
        <p:spPr>
          <a:xfrm>
            <a:off x="964700" y="2653625"/>
            <a:ext cx="7057050" cy="2137150"/>
          </a:xfrm>
          <a:prstGeom prst="rect">
            <a:avLst/>
          </a:prstGeom>
          <a:noFill/>
          <a:ln>
            <a:noFill/>
          </a:ln>
        </p:spPr>
      </p:pic>
      <p:sp>
        <p:nvSpPr>
          <p:cNvPr id="117" name="Google Shape;117;p21"/>
          <p:cNvSpPr txBox="1"/>
          <p:nvPr/>
        </p:nvSpPr>
        <p:spPr>
          <a:xfrm>
            <a:off x="81150" y="4597025"/>
            <a:ext cx="5558400" cy="5727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1200"/>
              </a:spcAft>
              <a:buNone/>
            </a:pPr>
            <a:r>
              <a:rPr lang="en-GB" sz="1700">
                <a:solidFill>
                  <a:srgbClr val="CACACA"/>
                </a:solidFill>
                <a:latin typeface="Average"/>
                <a:ea typeface="Average"/>
                <a:cs typeface="Average"/>
                <a:sym typeface="Average"/>
              </a:rPr>
              <a:t>Source</a:t>
            </a:r>
            <a:r>
              <a:rPr lang="en-GB" sz="1500">
                <a:solidFill>
                  <a:srgbClr val="CACACA"/>
                </a:solidFill>
                <a:latin typeface="Average"/>
                <a:ea typeface="Average"/>
                <a:cs typeface="Average"/>
                <a:sym typeface="Average"/>
              </a:rPr>
              <a:t>:</a:t>
            </a:r>
            <a:r>
              <a:rPr lang="en-GB" sz="2642">
                <a:solidFill>
                  <a:srgbClr val="CACACA"/>
                </a:solidFill>
                <a:latin typeface="Average"/>
                <a:ea typeface="Average"/>
                <a:cs typeface="Average"/>
                <a:sym typeface="Average"/>
              </a:rPr>
              <a:t> </a:t>
            </a:r>
            <a:r>
              <a:rPr lang="en-GB" sz="1100" u="sng">
                <a:solidFill>
                  <a:schemeClr val="hlink"/>
                </a:solidFill>
                <a:hlinkClick r:id="rId4"/>
              </a:rPr>
              <a:t>https://www.geeksforgeeks.org/machine-learning/dimensionality-reduction/</a:t>
            </a:r>
            <a:endParaRPr sz="1800">
              <a:solidFill>
                <a:srgbClr val="CACACA"/>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1618</Words>
  <Application>Microsoft Macintosh PowerPoint</Application>
  <PresentationFormat>On-screen Show (16:9)</PresentationFormat>
  <Paragraphs>276</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Roboto</vt:lpstr>
      <vt:lpstr>Nunito</vt:lpstr>
      <vt:lpstr>Source Code Pro</vt:lpstr>
      <vt:lpstr>Oswald</vt:lpstr>
      <vt:lpstr>Arial</vt:lpstr>
      <vt:lpstr>Average</vt:lpstr>
      <vt:lpstr>Slate</vt:lpstr>
      <vt:lpstr>Introduction to Machine Learning Session 3</vt:lpstr>
      <vt:lpstr>Github</vt:lpstr>
      <vt:lpstr>Anaconda Navigator</vt:lpstr>
      <vt:lpstr>Recap from last session</vt:lpstr>
      <vt:lpstr>Today's session outlook</vt:lpstr>
      <vt:lpstr>What is Unsupervised Learning?</vt:lpstr>
      <vt:lpstr>Comparison: Supervised vs Unsupervised</vt:lpstr>
      <vt:lpstr>Why Unsupervised Learning?</vt:lpstr>
      <vt:lpstr>Introduction to Dimensionality Reduction</vt:lpstr>
      <vt:lpstr>Common Algorithms for Dimensionality Reduction</vt:lpstr>
      <vt:lpstr>Principal Component Analysis (PCA)</vt:lpstr>
      <vt:lpstr>Principal Component Analysis (PCA)</vt:lpstr>
      <vt:lpstr>t-SNE and UMAP</vt:lpstr>
      <vt:lpstr>t-SNE</vt:lpstr>
      <vt:lpstr>PCA vs t-SNE vs UMAP</vt:lpstr>
      <vt:lpstr>Important considerations</vt:lpstr>
      <vt:lpstr>Important considerations</vt:lpstr>
      <vt:lpstr>Breast Cancer Dataset</vt:lpstr>
      <vt:lpstr>Hands On</vt:lpstr>
      <vt:lpstr>Break</vt:lpstr>
      <vt:lpstr>Introduction to Clustering</vt:lpstr>
      <vt:lpstr>Distance Metrics</vt:lpstr>
      <vt:lpstr>Common Algorithms for Clustering</vt:lpstr>
      <vt:lpstr>k-Means Algorithm</vt:lpstr>
      <vt:lpstr>Metrics to Quantify Cluster Quality</vt:lpstr>
      <vt:lpstr>Metrics to Quantify Cluster Quality</vt:lpstr>
      <vt:lpstr>Metrics to Quantify Cluster Quality</vt:lpstr>
      <vt:lpstr>Choosing Number of Clusters (k)</vt:lpstr>
      <vt:lpstr>Hierarchical Clustering</vt:lpstr>
      <vt:lpstr>Hierarchical Clustering</vt:lpstr>
      <vt:lpstr>Hierarchical Clustering</vt:lpstr>
      <vt:lpstr>Combining Clustering with PCA</vt:lpstr>
      <vt:lpstr>Evaluating Unsupervised Models</vt:lpstr>
      <vt:lpstr>Adjusted Rand Index (ARI)</vt:lpstr>
      <vt:lpstr>Common Pitfalls</vt:lpstr>
      <vt:lpstr>Hands On</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Microsoft Office User</cp:lastModifiedBy>
  <cp:revision>2</cp:revision>
  <dcterms:modified xsi:type="dcterms:W3CDTF">2025-10-30T07:38:08Z</dcterms:modified>
</cp:coreProperties>
</file>